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37"/>
  </p:notesMasterIdLst>
  <p:handoutMasterIdLst>
    <p:handoutMasterId r:id="rId38"/>
  </p:handoutMasterIdLst>
  <p:sldIdLst>
    <p:sldId id="256" r:id="rId3"/>
    <p:sldId id="294" r:id="rId4"/>
    <p:sldId id="324" r:id="rId5"/>
    <p:sldId id="309" r:id="rId6"/>
    <p:sldId id="297" r:id="rId7"/>
    <p:sldId id="310" r:id="rId8"/>
    <p:sldId id="321" r:id="rId9"/>
    <p:sldId id="296" r:id="rId10"/>
    <p:sldId id="311" r:id="rId11"/>
    <p:sldId id="312" r:id="rId12"/>
    <p:sldId id="313" r:id="rId13"/>
    <p:sldId id="344" r:id="rId14"/>
    <p:sldId id="345" r:id="rId15"/>
    <p:sldId id="329" r:id="rId16"/>
    <p:sldId id="330" r:id="rId17"/>
    <p:sldId id="336" r:id="rId18"/>
    <p:sldId id="338" r:id="rId19"/>
    <p:sldId id="314" r:id="rId20"/>
    <p:sldId id="335" r:id="rId21"/>
    <p:sldId id="339" r:id="rId22"/>
    <p:sldId id="323" r:id="rId23"/>
    <p:sldId id="315" r:id="rId24"/>
    <p:sldId id="337" r:id="rId25"/>
    <p:sldId id="347" r:id="rId26"/>
    <p:sldId id="340" r:id="rId27"/>
    <p:sldId id="346" r:id="rId28"/>
    <p:sldId id="343" r:id="rId29"/>
    <p:sldId id="316" r:id="rId30"/>
    <p:sldId id="322" r:id="rId31"/>
    <p:sldId id="317" r:id="rId32"/>
    <p:sldId id="328" r:id="rId33"/>
    <p:sldId id="342" r:id="rId34"/>
    <p:sldId id="341" r:id="rId35"/>
    <p:sldId id="327" r:id="rId36"/>
  </p:sldIdLst>
  <p:sldSz cx="9144000" cy="6858000" type="screen4x3"/>
  <p:notesSz cx="67691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81592" autoAdjust="0"/>
  </p:normalViewPr>
  <p:slideViewPr>
    <p:cSldViewPr>
      <p:cViewPr>
        <p:scale>
          <a:sx n="100" d="100"/>
          <a:sy n="100" d="100"/>
        </p:scale>
        <p:origin x="-322" y="7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33277" cy="495299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34260" y="4"/>
            <a:ext cx="2933277" cy="495299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0B5E84B4-CC42-4E3F-B27B-641067D57B73}" type="datetimeFigureOut">
              <a:rPr lang="de-DE" smtClean="0"/>
              <a:t>21.12.2018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08985"/>
            <a:ext cx="2933277" cy="495299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34260" y="9408985"/>
            <a:ext cx="2933277" cy="495299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22FBB716-FD1E-4A7C-833C-8D98CC2CC3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080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33277" cy="495299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4260" y="4"/>
            <a:ext cx="2933277" cy="495299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F71933FC-FC32-430D-B2B6-85DD996CCF55}" type="datetimeFigureOut">
              <a:rPr lang="de-DE" smtClean="0"/>
              <a:t>21.12.2018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1363"/>
            <a:ext cx="4953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1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08985"/>
            <a:ext cx="2933277" cy="495299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4260" y="9408985"/>
            <a:ext cx="2933277" cy="495299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38C5DD35-4018-4234-8975-339ED569A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767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DD35-4018-4234-8975-339ED569AC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2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920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4680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Marc Weber - KIT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8532440" y="59492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1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de-DE" dirty="0" smtClean="0"/>
          </a:p>
          <a:p>
            <a:r>
              <a:rPr lang="de-DE" dirty="0" smtClean="0"/>
              <a:t>Marc Weber - KIT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8748464" y="6351711"/>
            <a:ext cx="39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01174E-FEA9-441C-821F-6243227005AA}" type="slidenum">
              <a:rPr lang="de-DE" sz="1200" smtClean="0">
                <a:latin typeface="Helvetica" pitchFamily="34" charset="0"/>
                <a:cs typeface="Helvetica" pitchFamily="34" charset="0"/>
              </a:rPr>
              <a:t>‹Nr.›</a:t>
            </a:fld>
            <a:endParaRPr lang="de-DE" sz="12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920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4680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25./26.02.2013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Electronics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for</a:t>
            </a: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detector</a:t>
            </a: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builders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Marc Weber - KIT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532440" y="59492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709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September 2014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Particle</a:t>
            </a: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for</a:t>
            </a: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 Engineers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de-DE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Marc Weber - KIT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8748464" y="6351711"/>
            <a:ext cx="39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01174E-FEA9-441C-821F-6243227005AA}" type="slidenum">
              <a:rPr lang="de-DE" sz="120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pPr/>
              <a:t>‹Nr.›</a:t>
            </a:fld>
            <a:endParaRPr lang="de-DE" sz="12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1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r>
              <a:rPr lang="de-DE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dirty="0" smtClean="0"/>
              <a:t>Marc Weber - KIT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90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r>
              <a:rPr lang="de-DE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25./26.02.2013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Electronics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for</a:t>
            </a: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detector</a:t>
            </a: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builders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Marc Weber - KIT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5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3100" b="1" dirty="0" smtClean="0"/>
              <a:t>Electronics </a:t>
            </a:r>
            <a:r>
              <a:rPr lang="de-DE" sz="3100" b="1" dirty="0" err="1" smtClean="0"/>
              <a:t>for</a:t>
            </a:r>
            <a:r>
              <a:rPr lang="de-DE" sz="3100" b="1" dirty="0" smtClean="0"/>
              <a:t> </a:t>
            </a:r>
            <a:r>
              <a:rPr lang="de-DE" sz="3100" b="1" dirty="0" err="1" smtClean="0"/>
              <a:t>physicists</a:t>
            </a:r>
            <a:endParaRPr lang="de-DE" b="1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Chapter 3</a:t>
            </a:r>
          </a:p>
          <a:p>
            <a:endParaRPr lang="de-DE" sz="2800" b="1" dirty="0"/>
          </a:p>
          <a:p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41821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Improved</a:t>
            </a:r>
            <a:r>
              <a:rPr lang="de-DE" b="1" dirty="0" smtClean="0"/>
              <a:t> </a:t>
            </a:r>
            <a:r>
              <a:rPr lang="de-DE" b="1" dirty="0" err="1" smtClean="0"/>
              <a:t>rectifier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01" y="667671"/>
            <a:ext cx="2958672" cy="175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ieren 19"/>
          <p:cNvGrpSpPr/>
          <p:nvPr/>
        </p:nvGrpSpPr>
        <p:grpSpPr>
          <a:xfrm>
            <a:off x="707087" y="5668165"/>
            <a:ext cx="5233065" cy="720782"/>
            <a:chOff x="707087" y="5668165"/>
            <a:chExt cx="5233065" cy="720782"/>
          </a:xfrm>
        </p:grpSpPr>
        <p:sp>
          <p:nvSpPr>
            <p:cNvPr id="3" name="Textfeld 2"/>
            <p:cNvSpPr txBox="1"/>
            <p:nvPr/>
          </p:nvSpPr>
          <p:spPr>
            <a:xfrm>
              <a:off x="707087" y="584389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Helvetica" pitchFamily="34" charset="0"/>
                  <a:cs typeface="Helvetica" pitchFamily="34" charset="0"/>
                </a:rPr>
                <a:t>Ripple: </a:t>
              </a: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5668165"/>
              <a:ext cx="4104456" cy="72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4689974" y="2745827"/>
            <a:ext cx="1652510" cy="646331"/>
            <a:chOff x="5583786" y="3286725"/>
            <a:chExt cx="1652510" cy="646331"/>
          </a:xfrm>
        </p:grpSpPr>
        <p:sp>
          <p:nvSpPr>
            <p:cNvPr id="12" name="Textfeld 11"/>
            <p:cNvSpPr txBox="1"/>
            <p:nvPr/>
          </p:nvSpPr>
          <p:spPr>
            <a:xfrm>
              <a:off x="6012160" y="3286725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Helvetica" pitchFamily="34" charset="0"/>
                  <a:cs typeface="Helvetica" pitchFamily="34" charset="0"/>
                </a:rPr>
                <a:t>Input</a:t>
              </a:r>
            </a:p>
            <a:p>
              <a:r>
                <a:rPr lang="de-DE" dirty="0" smtClean="0">
                  <a:solidFill>
                    <a:srgbClr val="0066CC"/>
                  </a:solidFill>
                  <a:latin typeface="Helvetica" pitchFamily="34" charset="0"/>
                  <a:cs typeface="Helvetica" pitchFamily="34" charset="0"/>
                </a:rPr>
                <a:t>Output</a:t>
              </a:r>
            </a:p>
          </p:txBody>
        </p:sp>
        <p:cxnSp>
          <p:nvCxnSpPr>
            <p:cNvPr id="13" name="Gerade Verbindung 12"/>
            <p:cNvCxnSpPr/>
            <p:nvPr/>
          </p:nvCxnSpPr>
          <p:spPr>
            <a:xfrm>
              <a:off x="5583786" y="3476516"/>
              <a:ext cx="190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5583786" y="3764548"/>
              <a:ext cx="228600" cy="0"/>
            </a:xfrm>
            <a:prstGeom prst="line">
              <a:avLst/>
            </a:prstGeom>
            <a:ln w="19050">
              <a:solidFill>
                <a:srgbClr val="00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/>
          <p:cNvSpPr/>
          <p:nvPr/>
        </p:nvSpPr>
        <p:spPr>
          <a:xfrm rot="16200000">
            <a:off x="647312" y="3713360"/>
            <a:ext cx="807320" cy="32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708200" y="3719641"/>
            <a:ext cx="657945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U [V]</a:t>
            </a:r>
          </a:p>
        </p:txBody>
      </p:sp>
      <p:sp>
        <p:nvSpPr>
          <p:cNvPr id="18" name="Rechteck 17"/>
          <p:cNvSpPr/>
          <p:nvPr/>
        </p:nvSpPr>
        <p:spPr>
          <a:xfrm>
            <a:off x="2700301" y="5373177"/>
            <a:ext cx="807320" cy="32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Gerade Verbindung 24"/>
          <p:cNvCxnSpPr/>
          <p:nvPr/>
        </p:nvCxnSpPr>
        <p:spPr>
          <a:xfrm>
            <a:off x="3508018" y="3040502"/>
            <a:ext cx="0" cy="10081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>
            <a:off x="0" y="2391072"/>
            <a:ext cx="4696770" cy="3277093"/>
            <a:chOff x="426603" y="2391072"/>
            <a:chExt cx="4696770" cy="32770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03" y="2524220"/>
              <a:ext cx="4696770" cy="299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pieren 8"/>
            <p:cNvGrpSpPr/>
            <p:nvPr/>
          </p:nvGrpSpPr>
          <p:grpSpPr>
            <a:xfrm>
              <a:off x="1225722" y="2391072"/>
              <a:ext cx="2338166" cy="3277093"/>
              <a:chOff x="1225722" y="2391072"/>
              <a:chExt cx="2338166" cy="3277093"/>
            </a:xfrm>
          </p:grpSpPr>
          <p:sp>
            <p:nvSpPr>
              <p:cNvPr id="16" name="Textfeld 15"/>
              <p:cNvSpPr txBox="1"/>
              <p:nvPr/>
            </p:nvSpPr>
            <p:spPr>
              <a:xfrm>
                <a:off x="2774988" y="5360388"/>
                <a:ext cx="788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Helvetica" pitchFamily="34" charset="0"/>
                    <a:cs typeface="Helvetica" pitchFamily="34" charset="0"/>
                  </a:rPr>
                  <a:t>t</a:t>
                </a:r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 [</a:t>
                </a:r>
                <a:r>
                  <a:rPr lang="en-US" sz="1400" dirty="0" err="1" smtClean="0">
                    <a:latin typeface="Helvetica" pitchFamily="34" charset="0"/>
                    <a:cs typeface="Helvetica" pitchFamily="34" charset="0"/>
                  </a:rPr>
                  <a:t>ms</a:t>
                </a:r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]</a:t>
                </a:r>
              </a:p>
            </p:txBody>
          </p:sp>
          <p:cxnSp>
            <p:nvCxnSpPr>
              <p:cNvPr id="19" name="Gerade Verbindung mit Pfeil 18"/>
              <p:cNvCxnSpPr/>
              <p:nvPr/>
            </p:nvCxnSpPr>
            <p:spPr>
              <a:xfrm flipH="1">
                <a:off x="1254187" y="2852936"/>
                <a:ext cx="471497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1686235" y="2852936"/>
                <a:ext cx="0" cy="100811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1225722" y="2391072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 pitchFamily="34" charset="0"/>
                    <a:cs typeface="Helvetica" pitchFamily="34" charset="0"/>
                  </a:rPr>
                  <a:t>charge</a:t>
                </a:r>
                <a:endParaRPr lang="en-US" baseline="-25000" dirty="0" smtClean="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28" name="Gerade Verbindung mit Pfeil 27"/>
              <p:cNvCxnSpPr/>
              <p:nvPr/>
            </p:nvCxnSpPr>
            <p:spPr>
              <a:xfrm flipH="1">
                <a:off x="1686235" y="3173278"/>
                <a:ext cx="1528306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/>
              <p:cNvSpPr txBox="1"/>
              <p:nvPr/>
            </p:nvSpPr>
            <p:spPr>
              <a:xfrm>
                <a:off x="1835696" y="2803946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" pitchFamily="34" charset="0"/>
                    <a:cs typeface="Helvetica" pitchFamily="34" charset="0"/>
                  </a:rPr>
                  <a:t>discharge</a:t>
                </a:r>
                <a:endParaRPr lang="en-US" baseline="-25000" dirty="0" smtClean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70" y="4365104"/>
            <a:ext cx="4390229" cy="5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rade Verbindung 28"/>
          <p:cNvCxnSpPr/>
          <p:nvPr/>
        </p:nvCxnSpPr>
        <p:spPr>
          <a:xfrm>
            <a:off x="2771800" y="2852936"/>
            <a:ext cx="0" cy="10081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Graetz </a:t>
            </a:r>
            <a:r>
              <a:rPr lang="de-DE" b="1" dirty="0" err="1" smtClean="0"/>
              <a:t>rectifier</a:t>
            </a:r>
            <a:r>
              <a:rPr lang="de-DE" b="1" dirty="0"/>
              <a:t> </a:t>
            </a:r>
            <a:r>
              <a:rPr lang="de-DE" b="1" dirty="0" smtClean="0"/>
              <a:t>  (</a:t>
            </a:r>
            <a:r>
              <a:rPr lang="de-DE" b="1" dirty="0" err="1" smtClean="0"/>
              <a:t>full</a:t>
            </a:r>
            <a:r>
              <a:rPr lang="de-DE" b="1" dirty="0" smtClean="0"/>
              <a:t> </a:t>
            </a:r>
            <a:r>
              <a:rPr lang="de-DE" b="1" dirty="0" err="1" smtClean="0"/>
              <a:t>bridge</a:t>
            </a:r>
            <a:r>
              <a:rPr lang="de-DE" b="1" dirty="0" smtClean="0"/>
              <a:t>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61839" y="508518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Helvetica" pitchFamily="34" charset="0"/>
                <a:cs typeface="Helvetica" pitchFamily="34" charset="0"/>
              </a:rPr>
              <a:t>L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ess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ripple.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Energy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transfer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during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both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positive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negative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cycle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3" y="1760562"/>
            <a:ext cx="3784025" cy="222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80" y="1455287"/>
            <a:ext cx="3684836" cy="28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 rot="16200000">
            <a:off x="4296804" y="3094246"/>
            <a:ext cx="807320" cy="32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228184" y="3998179"/>
            <a:ext cx="807320" cy="32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6382148" y="4010742"/>
            <a:ext cx="657945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 t[</a:t>
            </a:r>
            <a:r>
              <a:rPr lang="en-US" sz="1400" dirty="0" err="1" smtClean="0">
                <a:latin typeface="Helvetica" pitchFamily="34" charset="0"/>
                <a:cs typeface="Helvetica" pitchFamily="34" charset="0"/>
              </a:rPr>
              <a:t>ms</a:t>
            </a:r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]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4456497" y="2696867"/>
            <a:ext cx="657945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U [V]</a:t>
            </a:r>
          </a:p>
        </p:txBody>
      </p:sp>
    </p:spTree>
    <p:extLst>
      <p:ext uri="{BB962C8B-B14F-4D97-AF65-F5344CB8AC3E}">
        <p14:creationId xmlns:p14="http://schemas.microsoft.com/office/powerpoint/2010/main" val="35721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Grätz </a:t>
            </a:r>
            <a:r>
              <a:rPr lang="de-DE" b="1" dirty="0" err="1" smtClean="0"/>
              <a:t>rectifier</a:t>
            </a:r>
            <a:r>
              <a:rPr lang="de-DE" b="1" dirty="0"/>
              <a:t> </a:t>
            </a:r>
            <a:r>
              <a:rPr lang="de-DE" b="1" dirty="0" smtClean="0"/>
              <a:t>  (</a:t>
            </a:r>
            <a:r>
              <a:rPr lang="de-DE" b="1" dirty="0" err="1" smtClean="0"/>
              <a:t>full</a:t>
            </a:r>
            <a:r>
              <a:rPr lang="de-DE" b="1" dirty="0" smtClean="0"/>
              <a:t> </a:t>
            </a:r>
            <a:r>
              <a:rPr lang="de-DE" b="1" dirty="0" err="1" smtClean="0"/>
              <a:t>bridge</a:t>
            </a:r>
            <a:r>
              <a:rPr lang="de-DE" b="1" dirty="0" smtClean="0"/>
              <a:t>)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83" y="836712"/>
            <a:ext cx="3784025" cy="222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83" y="3573016"/>
            <a:ext cx="3784025" cy="222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2843808" y="836712"/>
            <a:ext cx="1440160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274443" y="836712"/>
            <a:ext cx="648072" cy="72008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922515" y="1555304"/>
            <a:ext cx="1440160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362675" y="1556792"/>
            <a:ext cx="0" cy="1584176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3347864" y="3140968"/>
            <a:ext cx="3014811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347864" y="1555304"/>
            <a:ext cx="0" cy="1585664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3347864" y="1583879"/>
            <a:ext cx="792088" cy="909017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2843808" y="2492896"/>
            <a:ext cx="1291381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195736" y="69821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+ 10 V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483768" y="2348136"/>
            <a:ext cx="569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0 V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138539" y="122559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9,4 V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7956376" y="1056764"/>
            <a:ext cx="0" cy="1983006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308304" y="9424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9,4 V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308304" y="29362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0,6 V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8028384" y="181184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8,8 V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2768759" y="5157192"/>
            <a:ext cx="14306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4140707" y="4221088"/>
            <a:ext cx="915544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5056251" y="4234780"/>
            <a:ext cx="138795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6425133" y="4234780"/>
            <a:ext cx="0" cy="16424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>
            <a:off x="3338314" y="5877272"/>
            <a:ext cx="308681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3347864" y="4503762"/>
            <a:ext cx="0" cy="13776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3347864" y="3649192"/>
            <a:ext cx="1008112" cy="854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 flipV="1">
            <a:off x="2843808" y="3645025"/>
            <a:ext cx="1512168" cy="41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8028384" y="4064523"/>
            <a:ext cx="0" cy="19830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308304" y="393797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- 0,6 V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7308304" y="593179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- 9,4 V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8028384" y="480735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8,8 V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366830" y="5018692"/>
            <a:ext cx="47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0 V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273825" y="3512041"/>
            <a:ext cx="569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-10 V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246173" y="392602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- 0,6 V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2862082" y="2300658"/>
            <a:ext cx="432048" cy="384476"/>
            <a:chOff x="755576" y="1950340"/>
            <a:chExt cx="432048" cy="384476"/>
          </a:xfrm>
        </p:grpSpPr>
        <p:cxnSp>
          <p:nvCxnSpPr>
            <p:cNvPr id="43" name="Gerade Verbindung 42"/>
            <p:cNvCxnSpPr/>
            <p:nvPr/>
          </p:nvCxnSpPr>
          <p:spPr>
            <a:xfrm>
              <a:off x="971600" y="1950340"/>
              <a:ext cx="0" cy="276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755576" y="2227339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827584" y="2276872"/>
              <a:ext cx="2743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899592" y="2334816"/>
              <a:ext cx="1371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ieren 58"/>
          <p:cNvGrpSpPr/>
          <p:nvPr/>
        </p:nvGrpSpPr>
        <p:grpSpPr>
          <a:xfrm>
            <a:off x="2843808" y="5056026"/>
            <a:ext cx="432048" cy="384476"/>
            <a:chOff x="755576" y="1950340"/>
            <a:chExt cx="432048" cy="384476"/>
          </a:xfrm>
        </p:grpSpPr>
        <p:cxnSp>
          <p:nvCxnSpPr>
            <p:cNvPr id="60" name="Gerade Verbindung 59"/>
            <p:cNvCxnSpPr/>
            <p:nvPr/>
          </p:nvCxnSpPr>
          <p:spPr>
            <a:xfrm>
              <a:off x="971600" y="1950340"/>
              <a:ext cx="0" cy="276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755576" y="2227339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827584" y="2276872"/>
              <a:ext cx="2743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899592" y="2334816"/>
              <a:ext cx="1371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feld 49"/>
          <p:cNvSpPr txBox="1"/>
          <p:nvPr/>
        </p:nvSpPr>
        <p:spPr>
          <a:xfrm>
            <a:off x="38536" y="303977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Efficiency &lt; 8.8/10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 = 88 % </a:t>
            </a:r>
          </a:p>
        </p:txBody>
      </p:sp>
    </p:spTree>
    <p:extLst>
      <p:ext uri="{BB962C8B-B14F-4D97-AF65-F5344CB8AC3E}">
        <p14:creationId xmlns:p14="http://schemas.microsoft.com/office/powerpoint/2010/main" val="27958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Grätz </a:t>
            </a:r>
            <a:r>
              <a:rPr lang="de-DE" b="1" dirty="0" err="1" smtClean="0"/>
              <a:t>rectifier</a:t>
            </a:r>
            <a:r>
              <a:rPr lang="de-DE" b="1" dirty="0"/>
              <a:t> </a:t>
            </a:r>
            <a:r>
              <a:rPr lang="de-DE" b="1" dirty="0" smtClean="0"/>
              <a:t>  (</a:t>
            </a:r>
            <a:r>
              <a:rPr lang="de-DE" b="1" dirty="0" err="1" smtClean="0"/>
              <a:t>full</a:t>
            </a:r>
            <a:r>
              <a:rPr lang="de-DE" b="1" dirty="0" smtClean="0"/>
              <a:t> </a:t>
            </a:r>
            <a:r>
              <a:rPr lang="de-DE" b="1" dirty="0" err="1" smtClean="0"/>
              <a:t>bridge</a:t>
            </a:r>
            <a:r>
              <a:rPr lang="de-DE" b="1" dirty="0" smtClean="0"/>
              <a:t>)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83" y="836712"/>
            <a:ext cx="3784025" cy="222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83" y="3573016"/>
            <a:ext cx="3784025" cy="222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2843808" y="836712"/>
            <a:ext cx="1440160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274443" y="836712"/>
            <a:ext cx="648072" cy="72008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922515" y="1555304"/>
            <a:ext cx="1440160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362675" y="1556792"/>
            <a:ext cx="0" cy="1584176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3347864" y="3140968"/>
            <a:ext cx="3014811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347864" y="1555304"/>
            <a:ext cx="0" cy="1585664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3347864" y="1583879"/>
            <a:ext cx="792088" cy="909017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2843808" y="2492896"/>
            <a:ext cx="1291381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7956376" y="1056764"/>
            <a:ext cx="0" cy="1983006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308304" y="9424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8,8 V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308304" y="29362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  0 V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2768759" y="5157192"/>
            <a:ext cx="14306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4140707" y="4221088"/>
            <a:ext cx="915544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5056251" y="4234780"/>
            <a:ext cx="138795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6425133" y="4234780"/>
            <a:ext cx="0" cy="16424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>
            <a:off x="3338314" y="5877272"/>
            <a:ext cx="308681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3347864" y="4503762"/>
            <a:ext cx="0" cy="13776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3347864" y="3649192"/>
            <a:ext cx="1008112" cy="854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 flipV="1">
            <a:off x="2843808" y="3645025"/>
            <a:ext cx="1512168" cy="41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8028384" y="4064523"/>
            <a:ext cx="0" cy="19830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308304" y="393797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8,8 V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7308304" y="593179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34" charset="0"/>
                <a:cs typeface="Helvetica" pitchFamily="34" charset="0"/>
              </a:rPr>
              <a:t>  0 V</a:t>
            </a:r>
          </a:p>
        </p:txBody>
      </p:sp>
      <p:grpSp>
        <p:nvGrpSpPr>
          <p:cNvPr id="61" name="Gruppieren 60"/>
          <p:cNvGrpSpPr/>
          <p:nvPr/>
        </p:nvGrpSpPr>
        <p:grpSpPr>
          <a:xfrm>
            <a:off x="5423141" y="2948730"/>
            <a:ext cx="432048" cy="384476"/>
            <a:chOff x="755576" y="1950340"/>
            <a:chExt cx="432048" cy="384476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971600" y="1950340"/>
              <a:ext cx="0" cy="276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755576" y="2227339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827584" y="2276872"/>
              <a:ext cx="2743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>
              <a:off x="899592" y="2334816"/>
              <a:ext cx="1371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ieren 71"/>
          <p:cNvGrpSpPr/>
          <p:nvPr/>
        </p:nvGrpSpPr>
        <p:grpSpPr>
          <a:xfrm>
            <a:off x="5426571" y="5689202"/>
            <a:ext cx="432048" cy="384476"/>
            <a:chOff x="755576" y="1950340"/>
            <a:chExt cx="432048" cy="384476"/>
          </a:xfrm>
        </p:grpSpPr>
        <p:cxnSp>
          <p:nvCxnSpPr>
            <p:cNvPr id="73" name="Gerade Verbindung 72"/>
            <p:cNvCxnSpPr/>
            <p:nvPr/>
          </p:nvCxnSpPr>
          <p:spPr>
            <a:xfrm>
              <a:off x="971600" y="1950340"/>
              <a:ext cx="0" cy="2769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755576" y="2227339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>
              <a:off x="827584" y="2276872"/>
              <a:ext cx="2743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>
              <a:off x="899592" y="2334816"/>
              <a:ext cx="1371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09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Full</a:t>
            </a:r>
            <a:r>
              <a:rPr lang="de-DE" b="1" dirty="0"/>
              <a:t> </a:t>
            </a:r>
            <a:r>
              <a:rPr lang="de-DE" b="1" dirty="0" err="1"/>
              <a:t>bridge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69" y="3501007"/>
            <a:ext cx="4298803" cy="253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1" y="1412775"/>
            <a:ext cx="3756967" cy="248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586144" cy="3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458397" cy="31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Electronics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2151262" y="118497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272161" y="256490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372200" y="510420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540005" y="364996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Half </a:t>
            </a:r>
            <a:r>
              <a:rPr lang="de-DE" b="1" dirty="0" err="1" smtClean="0"/>
              <a:t>bridge</a:t>
            </a:r>
            <a:endParaRPr lang="de-DE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742483" cy="33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/>
              <a:t>Diode </a:t>
            </a:r>
            <a:r>
              <a:rPr lang="de-DE" b="1" dirty="0" err="1"/>
              <a:t>temperature</a:t>
            </a:r>
            <a:r>
              <a:rPr lang="de-DE" b="1" dirty="0"/>
              <a:t> </a:t>
            </a:r>
            <a:r>
              <a:rPr lang="de-DE" b="1" dirty="0" err="1"/>
              <a:t>dependence</a:t>
            </a:r>
            <a:endParaRPr lang="de-DE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31623" y="1166345"/>
            <a:ext cx="6683106" cy="923012"/>
            <a:chOff x="659615" y="2103962"/>
            <a:chExt cx="6683106" cy="9230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15" y="2103962"/>
              <a:ext cx="3384376" cy="92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4355976" y="2348880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with</a:t>
              </a:r>
              <a:endParaRPr lang="de-DE" dirty="0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113" y="2348880"/>
              <a:ext cx="1959608" cy="43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pieren 11"/>
          <p:cNvGrpSpPr/>
          <p:nvPr/>
        </p:nvGrpSpPr>
        <p:grpSpPr>
          <a:xfrm>
            <a:off x="683568" y="2089357"/>
            <a:ext cx="5969446" cy="986231"/>
            <a:chOff x="611560" y="3797646"/>
            <a:chExt cx="5969446" cy="986231"/>
          </a:xfrm>
        </p:grpSpPr>
        <p:sp>
          <p:nvSpPr>
            <p:cNvPr id="13" name="Textfeld 12"/>
            <p:cNvSpPr txBox="1"/>
            <p:nvPr/>
          </p:nvSpPr>
          <p:spPr>
            <a:xfrm>
              <a:off x="4355976" y="41694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>
                  <a:latin typeface="Helvetica" pitchFamily="34" charset="0"/>
                  <a:cs typeface="Helvetica" pitchFamily="34" charset="0"/>
                </a:rPr>
                <a:t>for</a:t>
              </a:r>
              <a:endParaRPr lang="de-DE" sz="20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611560" y="3797646"/>
              <a:ext cx="3242853" cy="986231"/>
              <a:chOff x="611560" y="3797647"/>
              <a:chExt cx="3242853" cy="986231"/>
            </a:xfrm>
          </p:grpSpPr>
          <p:sp>
            <p:nvSpPr>
              <p:cNvPr id="16" name="Textfeld 15"/>
              <p:cNvSpPr txBox="1"/>
              <p:nvPr/>
            </p:nvSpPr>
            <p:spPr>
              <a:xfrm>
                <a:off x="611560" y="4077072"/>
                <a:ext cx="1152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smtClean="0">
                    <a:latin typeface="Helvetica" pitchFamily="34" charset="0"/>
                    <a:cs typeface="Helvetica" pitchFamily="34" charset="0"/>
                  </a:rPr>
                  <a:t>=&gt;</a:t>
                </a:r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7195" y="3797647"/>
                <a:ext cx="2457218" cy="986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173526"/>
              <a:ext cx="1576958" cy="42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feld 17"/>
          <p:cNvSpPr txBox="1"/>
          <p:nvPr/>
        </p:nvSpPr>
        <p:spPr>
          <a:xfrm>
            <a:off x="917848" y="386104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Temperature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dependence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leakage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current</a:t>
            </a:r>
            <a:endParaRPr lang="de-DE" sz="20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2876992" cy="6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043608" y="5557882"/>
            <a:ext cx="546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Watch „thermal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run-away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“ in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detector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applications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Protection</a:t>
            </a:r>
            <a:r>
              <a:rPr lang="de-DE" b="1" dirty="0" smtClean="0"/>
              <a:t> </a:t>
            </a:r>
            <a:r>
              <a:rPr lang="de-DE" b="1" dirty="0" err="1" smtClean="0"/>
              <a:t>circuits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9" y="836712"/>
            <a:ext cx="2451918" cy="26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491880" y="137764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For closed switch diode is reversed biased.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Negligible diode current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. U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L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= 0 V.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451918" cy="26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2267744" y="2852936"/>
            <a:ext cx="0" cy="2880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1403648" y="899632"/>
            <a:ext cx="144016" cy="179075"/>
            <a:chOff x="3311860" y="5553236"/>
            <a:chExt cx="36004" cy="74104"/>
          </a:xfrm>
        </p:grpSpPr>
        <p:cxnSp>
          <p:nvCxnSpPr>
            <p:cNvPr id="14" name="Gerade Verbindung 13"/>
            <p:cNvCxnSpPr/>
            <p:nvPr/>
          </p:nvCxnSpPr>
          <p:spPr>
            <a:xfrm>
              <a:off x="3311860" y="5553236"/>
              <a:ext cx="36004" cy="360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H="1">
              <a:off x="3311860" y="5589240"/>
              <a:ext cx="36004" cy="38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2195736" y="1700808"/>
            <a:ext cx="144015" cy="92968"/>
            <a:chOff x="1628056" y="1231107"/>
            <a:chExt cx="122277" cy="181669"/>
          </a:xfrm>
        </p:grpSpPr>
        <p:cxnSp>
          <p:nvCxnSpPr>
            <p:cNvPr id="19" name="Gerade Verbindung 18"/>
            <p:cNvCxnSpPr/>
            <p:nvPr/>
          </p:nvCxnSpPr>
          <p:spPr>
            <a:xfrm flipH="1" flipV="1">
              <a:off x="1628056" y="1231107"/>
              <a:ext cx="72008" cy="18166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700064" y="1231107"/>
              <a:ext cx="50269" cy="1752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/>
        </p:nvGrpSpPr>
        <p:grpSpPr>
          <a:xfrm flipH="1" flipV="1">
            <a:off x="1252625" y="3297622"/>
            <a:ext cx="151023" cy="181669"/>
            <a:chOff x="3311860" y="5553236"/>
            <a:chExt cx="36004" cy="74104"/>
          </a:xfrm>
        </p:grpSpPr>
        <p:cxnSp>
          <p:nvCxnSpPr>
            <p:cNvPr id="26" name="Gerade Verbindung 25"/>
            <p:cNvCxnSpPr/>
            <p:nvPr/>
          </p:nvCxnSpPr>
          <p:spPr>
            <a:xfrm>
              <a:off x="3311860" y="5553236"/>
              <a:ext cx="36004" cy="360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flipH="1">
              <a:off x="3311860" y="5589240"/>
              <a:ext cx="36004" cy="38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>
          <a:xfrm flipH="1" flipV="1">
            <a:off x="2503184" y="3769990"/>
            <a:ext cx="151023" cy="181669"/>
            <a:chOff x="3311860" y="5553236"/>
            <a:chExt cx="36004" cy="74104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3311860" y="5553236"/>
              <a:ext cx="36004" cy="360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H="1">
              <a:off x="3311860" y="5589240"/>
              <a:ext cx="36004" cy="38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/>
          <p:cNvGrpSpPr/>
          <p:nvPr/>
        </p:nvGrpSpPr>
        <p:grpSpPr>
          <a:xfrm>
            <a:off x="2194361" y="4614899"/>
            <a:ext cx="144015" cy="92968"/>
            <a:chOff x="1628056" y="1231107"/>
            <a:chExt cx="122277" cy="181669"/>
          </a:xfrm>
        </p:grpSpPr>
        <p:cxnSp>
          <p:nvCxnSpPr>
            <p:cNvPr id="35" name="Gerade Verbindung 34"/>
            <p:cNvCxnSpPr/>
            <p:nvPr/>
          </p:nvCxnSpPr>
          <p:spPr>
            <a:xfrm flipH="1" flipV="1">
              <a:off x="1628056" y="1231107"/>
              <a:ext cx="72008" cy="18166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1700064" y="1231107"/>
              <a:ext cx="50269" cy="1752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>
            <a:off x="2434679" y="5373216"/>
            <a:ext cx="144016" cy="179075"/>
            <a:chOff x="3311860" y="5553236"/>
            <a:chExt cx="36004" cy="74104"/>
          </a:xfrm>
        </p:grpSpPr>
        <p:cxnSp>
          <p:nvCxnSpPr>
            <p:cNvPr id="38" name="Gerade Verbindung 37"/>
            <p:cNvCxnSpPr/>
            <p:nvPr/>
          </p:nvCxnSpPr>
          <p:spPr>
            <a:xfrm>
              <a:off x="3311860" y="5553236"/>
              <a:ext cx="36004" cy="360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flipH="1">
              <a:off x="3311860" y="5589240"/>
              <a:ext cx="36004" cy="38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/>
          <p:cNvSpPr txBox="1"/>
          <p:nvPr/>
        </p:nvSpPr>
        <p:spPr>
          <a:xfrm>
            <a:off x="3276079" y="4014734"/>
            <a:ext cx="586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For open switch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is rising, diode starts conducting. 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Inductor supports current flow until magnetic energy 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>is fully dissipated in resistor.  </a:t>
            </a:r>
          </a:p>
        </p:txBody>
      </p:sp>
    </p:spTree>
    <p:extLst>
      <p:ext uri="{BB962C8B-B14F-4D97-AF65-F5344CB8AC3E}">
        <p14:creationId xmlns:p14="http://schemas.microsoft.com/office/powerpoint/2010/main" val="6610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/>
              <a:t>Zener</a:t>
            </a:r>
            <a:r>
              <a:rPr lang="de-DE" b="1" dirty="0"/>
              <a:t> </a:t>
            </a:r>
            <a:r>
              <a:rPr lang="de-DE" b="1" dirty="0" err="1"/>
              <a:t>diode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687964" cy="51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Diode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1" r="17502"/>
          <a:stretch/>
        </p:blipFill>
        <p:spPr bwMode="auto">
          <a:xfrm>
            <a:off x="657038" y="941903"/>
            <a:ext cx="1440000" cy="5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467544" y="1564688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   Circuit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symbol</a:t>
            </a:r>
            <a:endParaRPr lang="de-DE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5008" y="515719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latin typeface="Helvetica" pitchFamily="34" charset="0"/>
                <a:cs typeface="Helvetica" pitchFamily="34" charset="0"/>
              </a:rPr>
              <a:t>High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forward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flow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 Minimum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leakage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at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reverse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bias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At 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≈ 1/10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maximum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 </a:t>
            </a:r>
            <a:endParaRPr lang="de-DE" baseline="-25000" dirty="0" smtClean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89240"/>
            <a:ext cx="1605334" cy="49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3188771" y="870923"/>
            <a:ext cx="5703709" cy="3854221"/>
            <a:chOff x="236443" y="870923"/>
            <a:chExt cx="5703709" cy="385422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43" y="870923"/>
              <a:ext cx="5703709" cy="385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907704" y="1716325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backward</a:t>
              </a:r>
            </a:p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bias 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695836" y="1716325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forward </a:t>
              </a:r>
            </a:p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bias 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308451" y="242088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Passive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Non-linear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Two connections </a:t>
            </a:r>
          </a:p>
        </p:txBody>
      </p:sp>
    </p:spTree>
    <p:extLst>
      <p:ext uri="{BB962C8B-B14F-4D97-AF65-F5344CB8AC3E}">
        <p14:creationId xmlns:p14="http://schemas.microsoft.com/office/powerpoint/2010/main" val="18491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86164" y="3076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/>
              <a:t>Zener</a:t>
            </a:r>
            <a:r>
              <a:rPr lang="de-DE" b="1" dirty="0"/>
              <a:t> </a:t>
            </a:r>
            <a:r>
              <a:rPr lang="de-DE" b="1" dirty="0" err="1"/>
              <a:t>diode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voltage</a:t>
            </a:r>
            <a:r>
              <a:rPr lang="de-DE" b="1" dirty="0"/>
              <a:t> </a:t>
            </a:r>
            <a:r>
              <a:rPr lang="de-DE" b="1" dirty="0" err="1"/>
              <a:t>regulators</a:t>
            </a:r>
            <a:endParaRPr lang="de-DE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95536" y="980728"/>
            <a:ext cx="7992888" cy="5257338"/>
            <a:chOff x="395536" y="1196752"/>
            <a:chExt cx="7992888" cy="525733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96752"/>
              <a:ext cx="4205428" cy="101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3317"/>
              <a:ext cx="4392488" cy="34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620341" y="5746204"/>
              <a:ext cx="56798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This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makes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sense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for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small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load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currents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. </a:t>
              </a:r>
            </a:p>
            <a:p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Otherwise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circuit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draws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too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2000" dirty="0" err="1" smtClean="0">
                  <a:latin typeface="Helvetica" pitchFamily="34" charset="0"/>
                  <a:cs typeface="Helvetica" pitchFamily="34" charset="0"/>
                </a:rPr>
                <a:t>much</a:t>
              </a:r>
              <a:r>
                <a:rPr lang="de-DE" sz="2000" dirty="0" smtClean="0">
                  <a:latin typeface="Helvetica" pitchFamily="34" charset="0"/>
                  <a:cs typeface="Helvetica" pitchFamily="34" charset="0"/>
                </a:rPr>
                <a:t> power.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2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Protection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Zener</a:t>
            </a:r>
            <a:r>
              <a:rPr lang="de-DE" b="1" dirty="0" smtClean="0"/>
              <a:t> </a:t>
            </a:r>
            <a:r>
              <a:rPr lang="de-DE" b="1" dirty="0" err="1" smtClean="0"/>
              <a:t>diodes</a:t>
            </a:r>
            <a:endParaRPr lang="de-DE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5241"/>
            <a:ext cx="3096344" cy="2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19" y="1031984"/>
            <a:ext cx="4135405" cy="298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372200" y="151091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+ I</a:t>
            </a:r>
            <a:r>
              <a:rPr lang="en-US" sz="1400" b="1" baseline="-25000" dirty="0" smtClean="0"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62539" y="265733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-I</a:t>
            </a:r>
            <a:r>
              <a:rPr lang="en-US" sz="1400" b="1" baseline="-25000" dirty="0" smtClean="0"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7584" y="4748951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For closed switch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= 0. Diode current is negligible. For open switch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is rising until both diodes conduct. 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Note that D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conducts in normal mode. D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in break-down region</a:t>
            </a:r>
          </a:p>
        </p:txBody>
      </p:sp>
      <p:sp>
        <p:nvSpPr>
          <p:cNvPr id="3" name="Ellipse 2"/>
          <p:cNvSpPr/>
          <p:nvPr/>
        </p:nvSpPr>
        <p:spPr>
          <a:xfrm>
            <a:off x="6804248" y="2703215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6830491" y="155679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Protection</a:t>
            </a:r>
            <a:r>
              <a:rPr lang="de-DE" b="1" dirty="0" smtClean="0"/>
              <a:t> </a:t>
            </a:r>
            <a:r>
              <a:rPr lang="de-DE" b="1" dirty="0" err="1" smtClean="0"/>
              <a:t>circuits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continued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3500"/>
            <a:ext cx="5944518" cy="42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51920" y="1196752"/>
            <a:ext cx="568863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If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dirty="0" err="1" smtClean="0">
                <a:latin typeface="Helvetica" pitchFamily="34" charset="0"/>
                <a:cs typeface="Helvetica" pitchFamily="34" charset="0"/>
              </a:rPr>
              <a:t>ein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&gt;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IC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+ 0.7 V: D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is conducting, D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is not.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If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dirty="0" err="1" smtClean="0">
                <a:latin typeface="Helvetica" pitchFamily="34" charset="0"/>
                <a:cs typeface="Helvetica" pitchFamily="34" charset="0"/>
              </a:rPr>
              <a:t>ein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&lt; -0.7 V:         D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is conducting, D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is not. 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   Large currents into IC are prevented.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     Large voltages are shorted to ground. </a:t>
            </a:r>
          </a:p>
        </p:txBody>
      </p:sp>
    </p:spTree>
    <p:extLst>
      <p:ext uri="{BB962C8B-B14F-4D97-AF65-F5344CB8AC3E}">
        <p14:creationId xmlns:p14="http://schemas.microsoft.com/office/powerpoint/2010/main" val="36113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884368" cy="311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755576" y="332657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DC – DC </a:t>
            </a:r>
            <a:r>
              <a:rPr lang="de-DE" b="1" dirty="0" err="1" smtClean="0"/>
              <a:t>converter</a:t>
            </a:r>
            <a:r>
              <a:rPr lang="de-DE" b="1" dirty="0" smtClean="0"/>
              <a:t>/ </a:t>
            </a:r>
            <a:r>
              <a:rPr lang="de-DE" b="1" dirty="0" err="1" smtClean="0"/>
              <a:t>voltage</a:t>
            </a:r>
            <a:r>
              <a:rPr lang="de-DE" b="1" dirty="0" smtClean="0"/>
              <a:t> </a:t>
            </a:r>
            <a:r>
              <a:rPr lang="de-DE" b="1" dirty="0" err="1" smtClean="0"/>
              <a:t>doubler</a:t>
            </a:r>
            <a:endParaRPr 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875101" y="3164775"/>
            <a:ext cx="40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1</a:t>
            </a: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dirty="0">
                <a:latin typeface="Helvetica" pitchFamily="34" charset="0"/>
                <a:cs typeface="Helvetica" pitchFamily="34" charset="0"/>
              </a:rPr>
              <a:t>2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03648" y="5112707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Helvetica" pitchFamily="34" charset="0"/>
                <a:cs typeface="Helvetica" pitchFamily="34" charset="0"/>
              </a:rPr>
              <a:t>If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switch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connected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2,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	D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conducting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,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D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2 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not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03648" y="5517232"/>
            <a:ext cx="678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switch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connected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1, 	D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conducting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 D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1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35237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1" y="116632"/>
            <a:ext cx="7884368" cy="311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Gerade Verbindung mit Pfeil 51"/>
          <p:cNvCxnSpPr/>
          <p:nvPr/>
        </p:nvCxnSpPr>
        <p:spPr>
          <a:xfrm>
            <a:off x="1370810" y="768951"/>
            <a:ext cx="1008739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pieren 81"/>
          <p:cNvGrpSpPr/>
          <p:nvPr/>
        </p:nvGrpSpPr>
        <p:grpSpPr>
          <a:xfrm>
            <a:off x="1311185" y="768951"/>
            <a:ext cx="6661182" cy="2304256"/>
            <a:chOff x="1403648" y="2636912"/>
            <a:chExt cx="6661182" cy="2304256"/>
          </a:xfrm>
        </p:grpSpPr>
        <p:cxnSp>
          <p:nvCxnSpPr>
            <p:cNvPr id="54" name="Gerade Verbindung mit Pfeil 53"/>
            <p:cNvCxnSpPr/>
            <p:nvPr/>
          </p:nvCxnSpPr>
          <p:spPr>
            <a:xfrm>
              <a:off x="2412387" y="2640253"/>
              <a:ext cx="0" cy="864096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/>
            <p:nvPr/>
          </p:nvCxnSpPr>
          <p:spPr>
            <a:xfrm>
              <a:off x="2411760" y="3504349"/>
              <a:ext cx="1279555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/>
            <p:nvPr/>
          </p:nvCxnSpPr>
          <p:spPr>
            <a:xfrm>
              <a:off x="3644098" y="3504349"/>
              <a:ext cx="1143926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>
            <a:xfrm flipH="1" flipV="1">
              <a:off x="4784971" y="2636912"/>
              <a:ext cx="2" cy="874622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/>
            <p:nvPr/>
          </p:nvCxnSpPr>
          <p:spPr>
            <a:xfrm>
              <a:off x="4784971" y="2657790"/>
              <a:ext cx="1224136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>
            <a:xfrm>
              <a:off x="5957360" y="2659214"/>
              <a:ext cx="2107470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/>
            <p:cNvCxnSpPr/>
            <p:nvPr/>
          </p:nvCxnSpPr>
          <p:spPr>
            <a:xfrm>
              <a:off x="8064830" y="2657790"/>
              <a:ext cx="0" cy="1282936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/>
            <p:nvPr/>
          </p:nvCxnSpPr>
          <p:spPr>
            <a:xfrm>
              <a:off x="8064830" y="3928557"/>
              <a:ext cx="0" cy="1012611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/>
            <p:nvPr/>
          </p:nvCxnSpPr>
          <p:spPr>
            <a:xfrm flipH="1">
              <a:off x="5050019" y="4941168"/>
              <a:ext cx="3014811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>
            <a:xfrm flipH="1">
              <a:off x="1403648" y="4938886"/>
              <a:ext cx="3747856" cy="2282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507341" y="3267671"/>
            <a:ext cx="7884368" cy="3113657"/>
            <a:chOff x="539552" y="1988840"/>
            <a:chExt cx="7884368" cy="3113657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539552" y="1988840"/>
              <a:ext cx="7884368" cy="3113657"/>
              <a:chOff x="539552" y="1988840"/>
              <a:chExt cx="7884368" cy="3113657"/>
            </a:xfrm>
          </p:grpSpPr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988840"/>
                <a:ext cx="7884368" cy="311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8" name="Gerade Verbindung mit Pfeil 47"/>
              <p:cNvCxnSpPr/>
              <p:nvPr/>
            </p:nvCxnSpPr>
            <p:spPr>
              <a:xfrm>
                <a:off x="1475656" y="2276872"/>
                <a:ext cx="1550999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/>
              <p:nvPr/>
            </p:nvCxnSpPr>
            <p:spPr>
              <a:xfrm>
                <a:off x="3026655" y="2276872"/>
                <a:ext cx="1329321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52"/>
              <p:cNvCxnSpPr/>
              <p:nvPr/>
            </p:nvCxnSpPr>
            <p:spPr>
              <a:xfrm>
                <a:off x="4355976" y="2276872"/>
                <a:ext cx="0" cy="151216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mit Pfeil 54"/>
              <p:cNvCxnSpPr/>
              <p:nvPr/>
            </p:nvCxnSpPr>
            <p:spPr>
              <a:xfrm flipH="1">
                <a:off x="3605052" y="3793287"/>
                <a:ext cx="765053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mit Pfeil 55"/>
              <p:cNvCxnSpPr/>
              <p:nvPr/>
            </p:nvCxnSpPr>
            <p:spPr>
              <a:xfrm flipH="1">
                <a:off x="3311489" y="3793287"/>
                <a:ext cx="310580" cy="29487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mit Pfeil 57"/>
              <p:cNvCxnSpPr/>
              <p:nvPr/>
            </p:nvCxnSpPr>
            <p:spPr>
              <a:xfrm flipH="1">
                <a:off x="2411760" y="4088165"/>
                <a:ext cx="899729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Gerade Verbindung mit Pfeil 43"/>
            <p:cNvCxnSpPr/>
            <p:nvPr/>
          </p:nvCxnSpPr>
          <p:spPr>
            <a:xfrm>
              <a:off x="2419415" y="4088165"/>
              <a:ext cx="0" cy="576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Gerade Verbindung mit Pfeil 59"/>
          <p:cNvCxnSpPr/>
          <p:nvPr/>
        </p:nvCxnSpPr>
        <p:spPr>
          <a:xfrm flipV="1">
            <a:off x="6137027" y="4064370"/>
            <a:ext cx="0" cy="1653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6101023" y="4097156"/>
            <a:ext cx="1620179" cy="1665020"/>
            <a:chOff x="6120172" y="2894334"/>
            <a:chExt cx="1620180" cy="1665020"/>
          </a:xfrm>
        </p:grpSpPr>
        <p:grpSp>
          <p:nvGrpSpPr>
            <p:cNvPr id="63" name="Gruppieren 62"/>
            <p:cNvGrpSpPr/>
            <p:nvPr/>
          </p:nvGrpSpPr>
          <p:grpSpPr>
            <a:xfrm>
              <a:off x="6120172" y="2894334"/>
              <a:ext cx="1620180" cy="1665020"/>
              <a:chOff x="6120172" y="2713158"/>
              <a:chExt cx="1620180" cy="1665020"/>
            </a:xfrm>
          </p:grpSpPr>
          <p:grpSp>
            <p:nvGrpSpPr>
              <p:cNvPr id="68" name="Gruppieren 67"/>
              <p:cNvGrpSpPr/>
              <p:nvPr/>
            </p:nvGrpSpPr>
            <p:grpSpPr>
              <a:xfrm>
                <a:off x="6120172" y="2713158"/>
                <a:ext cx="1620180" cy="1665020"/>
                <a:chOff x="5057924" y="1988840"/>
                <a:chExt cx="1674317" cy="1944216"/>
              </a:xfrm>
            </p:grpSpPr>
            <p:cxnSp>
              <p:nvCxnSpPr>
                <p:cNvPr id="71" name="Gerade Verbindung mit Pfeil 70"/>
                <p:cNvCxnSpPr/>
                <p:nvPr/>
              </p:nvCxnSpPr>
              <p:spPr>
                <a:xfrm flipH="1">
                  <a:off x="6732240" y="2824717"/>
                  <a:ext cx="1" cy="110833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mit Pfeil 72"/>
                <p:cNvCxnSpPr/>
                <p:nvPr/>
              </p:nvCxnSpPr>
              <p:spPr>
                <a:xfrm>
                  <a:off x="5095131" y="1988840"/>
                  <a:ext cx="1637109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 Verbindung mit Pfeil 74"/>
                <p:cNvCxnSpPr/>
                <p:nvPr/>
              </p:nvCxnSpPr>
              <p:spPr>
                <a:xfrm flipH="1" flipV="1">
                  <a:off x="5057924" y="3913739"/>
                  <a:ext cx="1004592" cy="76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Gerade Verbindung mit Pfeil 68"/>
              <p:cNvCxnSpPr/>
              <p:nvPr/>
            </p:nvCxnSpPr>
            <p:spPr>
              <a:xfrm>
                <a:off x="6588224" y="2713158"/>
                <a:ext cx="504057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Gerade Verbindung mit Pfeil 63"/>
            <p:cNvCxnSpPr/>
            <p:nvPr/>
          </p:nvCxnSpPr>
          <p:spPr>
            <a:xfrm>
              <a:off x="7724773" y="2894334"/>
              <a:ext cx="15578" cy="9691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>
            <a:xfrm flipH="1" flipV="1">
              <a:off x="7092282" y="4543465"/>
              <a:ext cx="648070" cy="44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/>
          </p:nvCxnSpPr>
          <p:spPr>
            <a:xfrm flipV="1">
              <a:off x="6156177" y="3545668"/>
              <a:ext cx="0" cy="3828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Gerade Verbindung mit Pfeil 92"/>
          <p:cNvCxnSpPr/>
          <p:nvPr/>
        </p:nvCxnSpPr>
        <p:spPr>
          <a:xfrm>
            <a:off x="2959074" y="1728000"/>
            <a:ext cx="557834" cy="0"/>
          </a:xfrm>
          <a:prstGeom prst="straightConnector1">
            <a:avLst/>
          </a:prstGeom>
          <a:ln w="34925">
            <a:solidFill>
              <a:srgbClr val="3B3BF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H="1">
            <a:off x="3082701" y="4929640"/>
            <a:ext cx="310580" cy="294878"/>
          </a:xfrm>
          <a:prstGeom prst="straightConnector1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8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49" y="889646"/>
            <a:ext cx="6668764" cy="376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55576" y="332657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DC – DC </a:t>
            </a:r>
            <a:r>
              <a:rPr lang="de-DE" b="1" dirty="0" err="1" smtClean="0"/>
              <a:t>converter</a:t>
            </a:r>
            <a:r>
              <a:rPr lang="de-DE" b="1" dirty="0" smtClean="0"/>
              <a:t>/ </a:t>
            </a:r>
            <a:r>
              <a:rPr lang="de-DE" b="1" dirty="0" err="1" smtClean="0"/>
              <a:t>buck</a:t>
            </a:r>
            <a:r>
              <a:rPr lang="de-DE" b="1" dirty="0" smtClean="0"/>
              <a:t> </a:t>
            </a:r>
            <a:r>
              <a:rPr lang="de-DE" b="1" dirty="0" err="1" smtClean="0"/>
              <a:t>converter</a:t>
            </a:r>
            <a:endParaRPr 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33587" y="57332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This 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 a 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popular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 simple 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step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-down </a:t>
            </a:r>
            <a:r>
              <a:rPr lang="de-DE" sz="2800" dirty="0" err="1" smtClean="0">
                <a:latin typeface="Helvetica" pitchFamily="34" charset="0"/>
                <a:cs typeface="Helvetica" pitchFamily="34" charset="0"/>
              </a:rPr>
              <a:t>converter</a:t>
            </a:r>
            <a:r>
              <a:rPr lang="de-DE" sz="2800" dirty="0" smtClean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2693888" y="4797152"/>
            <a:ext cx="5838552" cy="566131"/>
            <a:chOff x="827597" y="4976155"/>
            <a:chExt cx="6090679" cy="58230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97" y="4976155"/>
              <a:ext cx="936104" cy="55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341" y="4992326"/>
              <a:ext cx="1368151" cy="56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918" y="4992326"/>
              <a:ext cx="2964358" cy="54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323528" y="486044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latin typeface="Helvetica" pitchFamily="34" charset="0"/>
                <a:cs typeface="Helvetica" pitchFamily="34" charset="0"/>
              </a:rPr>
              <a:t>Duty</a:t>
            </a:r>
            <a:r>
              <a:rPr lang="de-DE" sz="32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3200" dirty="0" err="1" smtClean="0">
                <a:latin typeface="Helvetica" pitchFamily="34" charset="0"/>
                <a:cs typeface="Helvetica" pitchFamily="34" charset="0"/>
              </a:rPr>
              <a:t>cycle</a:t>
            </a:r>
            <a:endParaRPr lang="de-DE" sz="3200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erade Verbindung mit Pfeil 31"/>
          <p:cNvCxnSpPr/>
          <p:nvPr/>
        </p:nvCxnSpPr>
        <p:spPr>
          <a:xfrm flipH="1">
            <a:off x="2245832" y="3232050"/>
            <a:ext cx="2140610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90" name="Gruppieren 7189"/>
          <p:cNvGrpSpPr/>
          <p:nvPr/>
        </p:nvGrpSpPr>
        <p:grpSpPr>
          <a:xfrm>
            <a:off x="2195736" y="567754"/>
            <a:ext cx="5054650" cy="2671143"/>
            <a:chOff x="2195736" y="1628800"/>
            <a:chExt cx="5054650" cy="2671143"/>
          </a:xfrm>
        </p:grpSpPr>
        <p:cxnSp>
          <p:nvCxnSpPr>
            <p:cNvPr id="13" name="Gerade Verbindung mit Pfeil 12"/>
            <p:cNvCxnSpPr/>
            <p:nvPr/>
          </p:nvCxnSpPr>
          <p:spPr>
            <a:xfrm>
              <a:off x="2195736" y="1628800"/>
              <a:ext cx="2107470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4254323" y="1628800"/>
              <a:ext cx="2051789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7236296" y="1628800"/>
              <a:ext cx="0" cy="2664296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6084168" y="1628800"/>
              <a:ext cx="1152128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 flipH="1" flipV="1">
              <a:off x="4353836" y="4299942"/>
              <a:ext cx="2896550" cy="1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49" y="-171400"/>
            <a:ext cx="6668764" cy="376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" name="Gerade Verbindung mit Pfeil 97"/>
          <p:cNvCxnSpPr/>
          <p:nvPr/>
        </p:nvCxnSpPr>
        <p:spPr>
          <a:xfrm>
            <a:off x="4353836" y="495746"/>
            <a:ext cx="2306396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>
            <a:off x="6650682" y="495746"/>
            <a:ext cx="0" cy="1214599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6650682" y="1359842"/>
            <a:ext cx="0" cy="1584176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 flipH="1">
            <a:off x="4303206" y="2944018"/>
            <a:ext cx="2341847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flipH="1">
            <a:off x="2245832" y="2944018"/>
            <a:ext cx="2106435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2278972" y="495746"/>
            <a:ext cx="2107470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2245832" y="6537571"/>
            <a:ext cx="2140610" cy="0"/>
          </a:xfrm>
          <a:prstGeom prst="straightConnector1">
            <a:avLst/>
          </a:prstGeom>
          <a:ln w="19050">
            <a:solidFill>
              <a:srgbClr val="3B3B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/>
          <p:cNvGrpSpPr/>
          <p:nvPr/>
        </p:nvGrpSpPr>
        <p:grpSpPr>
          <a:xfrm>
            <a:off x="2195736" y="3873275"/>
            <a:ext cx="5054650" cy="2671143"/>
            <a:chOff x="2195736" y="1628800"/>
            <a:chExt cx="5054650" cy="2671143"/>
          </a:xfrm>
        </p:grpSpPr>
        <p:cxnSp>
          <p:nvCxnSpPr>
            <p:cNvPr id="38" name="Gerade Verbindung mit Pfeil 37"/>
            <p:cNvCxnSpPr/>
            <p:nvPr/>
          </p:nvCxnSpPr>
          <p:spPr>
            <a:xfrm>
              <a:off x="2195736" y="1628800"/>
              <a:ext cx="2107470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>
              <a:off x="4254323" y="1628800"/>
              <a:ext cx="2051789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>
              <a:off x="7236296" y="1628800"/>
              <a:ext cx="0" cy="2664296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6084168" y="1628800"/>
              <a:ext cx="1152128" cy="0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flipH="1" flipV="1">
              <a:off x="4353836" y="4299942"/>
              <a:ext cx="2896550" cy="1"/>
            </a:xfrm>
            <a:prstGeom prst="straightConnector1">
              <a:avLst/>
            </a:prstGeom>
            <a:ln w="19050">
              <a:solidFill>
                <a:srgbClr val="3B3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1295649" y="3140968"/>
            <a:ext cx="6668764" cy="3763490"/>
            <a:chOff x="1295649" y="889646"/>
            <a:chExt cx="6668764" cy="376349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49" y="889646"/>
              <a:ext cx="6668764" cy="376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Gerade Verbindung mit Pfeil 44"/>
            <p:cNvCxnSpPr/>
            <p:nvPr/>
          </p:nvCxnSpPr>
          <p:spPr>
            <a:xfrm flipV="1">
              <a:off x="3630241" y="1988840"/>
              <a:ext cx="0" cy="6996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uppieren 45"/>
            <p:cNvGrpSpPr/>
            <p:nvPr/>
          </p:nvGrpSpPr>
          <p:grpSpPr>
            <a:xfrm>
              <a:off x="3598570" y="1988840"/>
              <a:ext cx="2629614" cy="1814636"/>
              <a:chOff x="3598570" y="1988840"/>
              <a:chExt cx="2629614" cy="1814636"/>
            </a:xfrm>
          </p:grpSpPr>
          <p:cxnSp>
            <p:nvCxnSpPr>
              <p:cNvPr id="47" name="Gerade Verbindung mit Pfeil 46"/>
              <p:cNvCxnSpPr/>
              <p:nvPr/>
            </p:nvCxnSpPr>
            <p:spPr>
              <a:xfrm>
                <a:off x="6228184" y="2960948"/>
                <a:ext cx="0" cy="82809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/>
              <p:nvPr/>
            </p:nvCxnSpPr>
            <p:spPr>
              <a:xfrm flipH="1">
                <a:off x="3598570" y="3803476"/>
                <a:ext cx="1496561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/>
              <p:nvPr/>
            </p:nvCxnSpPr>
            <p:spPr>
              <a:xfrm>
                <a:off x="5095131" y="1988840"/>
                <a:ext cx="1133053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mit Pfeil 50"/>
              <p:cNvCxnSpPr/>
              <p:nvPr/>
            </p:nvCxnSpPr>
            <p:spPr>
              <a:xfrm flipH="1">
                <a:off x="5095131" y="3789040"/>
                <a:ext cx="1133053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/>
              <p:nvPr/>
            </p:nvCxnSpPr>
            <p:spPr>
              <a:xfrm>
                <a:off x="3630241" y="1988840"/>
                <a:ext cx="1550999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Gerade Verbindung mit Pfeil 63"/>
          <p:cNvCxnSpPr/>
          <p:nvPr/>
        </p:nvCxnSpPr>
        <p:spPr>
          <a:xfrm>
            <a:off x="6228184" y="4236186"/>
            <a:ext cx="0" cy="9692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V="1">
            <a:off x="3630241" y="4933009"/>
            <a:ext cx="0" cy="11005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2555776" y="692696"/>
            <a:ext cx="557834" cy="0"/>
          </a:xfrm>
          <a:prstGeom prst="straightConnector1">
            <a:avLst/>
          </a:prstGeom>
          <a:ln w="34925">
            <a:solidFill>
              <a:srgbClr val="3B3BF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55576" y="332657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de-DE" b="1" dirty="0" smtClean="0"/>
              <a:t>DC – DC </a:t>
            </a:r>
            <a:r>
              <a:rPr lang="de-DE" b="1" dirty="0" err="1" smtClean="0"/>
              <a:t>converter</a:t>
            </a:r>
            <a:r>
              <a:rPr lang="de-DE" b="1" dirty="0" smtClean="0"/>
              <a:t>/ </a:t>
            </a:r>
            <a:r>
              <a:rPr lang="de-DE" b="1" dirty="0" err="1" smtClean="0"/>
              <a:t>buck</a:t>
            </a:r>
            <a:r>
              <a:rPr lang="de-DE" b="1" dirty="0" smtClean="0"/>
              <a:t> </a:t>
            </a:r>
            <a:r>
              <a:rPr lang="de-DE" b="1" dirty="0" err="1" smtClean="0"/>
              <a:t>converter</a:t>
            </a:r>
            <a:endParaRPr lang="de-DE" b="1" dirty="0"/>
          </a:p>
        </p:txBody>
      </p:sp>
      <p:pic>
        <p:nvPicPr>
          <p:cNvPr id="9" name="Picture 2" descr="Figure 3. Voltage and current characteristics are detailed for a steady-state inducto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63" y="1124744"/>
            <a:ext cx="59531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2" y="4219923"/>
            <a:ext cx="7070116" cy="117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5323534"/>
            <a:ext cx="8964489" cy="8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Voltage</a:t>
            </a:r>
            <a:r>
              <a:rPr lang="de-DE" b="1" dirty="0" smtClean="0"/>
              <a:t> </a:t>
            </a:r>
            <a:r>
              <a:rPr lang="de-DE" b="1" dirty="0" err="1" smtClean="0"/>
              <a:t>doubler</a:t>
            </a:r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" y="1595422"/>
            <a:ext cx="3864087" cy="229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179512" y="3027697"/>
            <a:ext cx="2160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3347864" y="3068960"/>
            <a:ext cx="267469" cy="1669"/>
          </a:xfrm>
          <a:prstGeom prst="line">
            <a:avLst/>
          </a:prstGeom>
          <a:ln w="2222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02257"/>
            <a:ext cx="5097917" cy="3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126673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Villard circuit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2196" y="4509120"/>
            <a:ext cx="8410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Compared with rectifier, capacitor and diode positions are swapped.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Initially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= 0 V.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Whenever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dirty="0" err="1">
                <a:latin typeface="Helvetica" pitchFamily="34" charset="0"/>
                <a:cs typeface="Helvetica" pitchFamily="34" charset="0"/>
              </a:rPr>
              <a:t>in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&gt; 0 V, diode is blocked.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During first negative voltage swing with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dirty="0" err="1" smtClean="0">
                <a:latin typeface="Helvetica" pitchFamily="34" charset="0"/>
                <a:cs typeface="Helvetica" pitchFamily="34" charset="0"/>
              </a:rPr>
              <a:t>in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&lt; 0.7 V, diode is conducting and capacitor is charging up. 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With next positive input voltage swing, output sees sum of cap and input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voltage. 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915816" y="3717032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2986226" y="380441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 </a:t>
            </a:r>
            <a:r>
              <a:rPr lang="en-US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V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1352203" y="2348880"/>
            <a:ext cx="267469" cy="1669"/>
          </a:xfrm>
          <a:prstGeom prst="line">
            <a:avLst/>
          </a:prstGeom>
          <a:ln w="22225">
            <a:solidFill>
              <a:srgbClr val="0066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b="1" dirty="0" smtClean="0"/>
              <a:t>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Greinacher Circuit </a:t>
            </a:r>
            <a:br>
              <a:rPr lang="de-DE" b="1" dirty="0"/>
            </a:br>
            <a:endParaRPr lang="de-DE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6336704" cy="244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15"/>
          <p:cNvCxnSpPr/>
          <p:nvPr/>
        </p:nvCxnSpPr>
        <p:spPr>
          <a:xfrm>
            <a:off x="251520" y="2420888"/>
            <a:ext cx="2880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508104" y="2422798"/>
            <a:ext cx="432048" cy="0"/>
          </a:xfrm>
          <a:prstGeom prst="line">
            <a:avLst/>
          </a:prstGeom>
          <a:ln w="22225">
            <a:solidFill>
              <a:srgbClr val="00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67544" y="3356992"/>
            <a:ext cx="841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Here another rectifier circuit is added. Thus output is DC voltage.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18" y="3688655"/>
            <a:ext cx="5102384" cy="31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2746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William </a:t>
            </a:r>
            <a:r>
              <a:rPr lang="de-DE" b="1" dirty="0"/>
              <a:t>B. </a:t>
            </a:r>
            <a:r>
              <a:rPr lang="de-DE" b="1" dirty="0" smtClean="0"/>
              <a:t>Shockley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836712"/>
            <a:ext cx="43924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Helvetica" pitchFamily="34" charset="0"/>
                <a:cs typeface="Helvetica" pitchFamily="34" charset="0"/>
              </a:rPr>
              <a:t>    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Physicist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engineer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Nobel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prize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discovery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transistor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Pioneer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electrical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engineering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One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„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founders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“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Silicon 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V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alley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baseline="-25000" dirty="0" smtClean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7" name="Picture 2" descr="http://upload.wikimedia.org/wikipedia/commons/c/c2/Bardeen_Shockley_Brattain_19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b="1037"/>
          <a:stretch/>
        </p:blipFill>
        <p:spPr bwMode="auto">
          <a:xfrm>
            <a:off x="0" y="4293097"/>
            <a:ext cx="298782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15" y="4293096"/>
            <a:ext cx="64750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f/f8/William_Shockley%2C_Stanford_Univers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481064" cy="31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Cascade</a:t>
            </a:r>
            <a:r>
              <a:rPr lang="de-DE" b="1" dirty="0" smtClean="0"/>
              <a:t> </a:t>
            </a:r>
            <a:r>
              <a:rPr lang="de-DE" b="1" dirty="0" err="1" smtClean="0"/>
              <a:t>voltage</a:t>
            </a:r>
            <a:r>
              <a:rPr lang="de-DE" b="1" dirty="0" smtClean="0"/>
              <a:t> </a:t>
            </a:r>
            <a:r>
              <a:rPr lang="de-DE" b="1" dirty="0" err="1" smtClean="0"/>
              <a:t>generator</a:t>
            </a:r>
            <a:endParaRPr lang="de-D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2" y="4398218"/>
            <a:ext cx="7601922" cy="19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60640" cy="336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Cockroft</a:t>
            </a:r>
            <a:r>
              <a:rPr lang="de-DE" b="1" dirty="0" smtClean="0"/>
              <a:t> Walton </a:t>
            </a:r>
            <a:r>
              <a:rPr lang="de-DE" b="1" dirty="0" err="1" smtClean="0"/>
              <a:t>generator</a:t>
            </a:r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3074" name="Picture 2" descr="http://wiki.4hv.org/images/5/5c/Cw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" y="893093"/>
            <a:ext cx="4704209" cy="39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ome.datacomm.ch/chs/Container/Beschleunigerphysik/cockcroft-walto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75190"/>
            <a:ext cx="41719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923928" y="4985240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/>
              <a:t>http://www.relativ-kritisch.net/forum/viewtopic.php?t=1261</a:t>
            </a:r>
          </a:p>
        </p:txBody>
      </p:sp>
    </p:spTree>
    <p:extLst>
      <p:ext uri="{BB962C8B-B14F-4D97-AF65-F5344CB8AC3E}">
        <p14:creationId xmlns:p14="http://schemas.microsoft.com/office/powerpoint/2010/main" val="19883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interaction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force is responsible for existence of proton and neutron, for nuclear forces, nuclear fission and fusion.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PP strong force acts on quarks and gluons</a:t>
            </a:r>
          </a:p>
          <a:p>
            <a:endParaRPr lang="en-US" dirty="0" smtClean="0"/>
          </a:p>
          <a:p>
            <a:r>
              <a:rPr lang="en-US" dirty="0" smtClean="0"/>
              <a:t>Early examples of the strong interaction:</a:t>
            </a:r>
          </a:p>
          <a:p>
            <a:pPr marL="0" indent="0">
              <a:buNone/>
            </a:pPr>
            <a:r>
              <a:rPr lang="en-US" dirty="0" smtClean="0"/>
              <a:t>     “Splitting the atom” p + </a:t>
            </a:r>
            <a:r>
              <a:rPr lang="en-US" baseline="30000" dirty="0" smtClean="0"/>
              <a:t>7</a:t>
            </a:r>
            <a:r>
              <a:rPr lang="en-US" dirty="0" smtClean="0"/>
              <a:t>Li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α</a:t>
            </a:r>
            <a:r>
              <a:rPr lang="de-DE" dirty="0" smtClean="0">
                <a:sym typeface="Wingdings" panose="05000000000000000000" pitchFamily="2" charset="2"/>
              </a:rPr>
              <a:t> + </a:t>
            </a:r>
            <a:r>
              <a:rPr lang="el-GR" dirty="0" smtClean="0">
                <a:sym typeface="Wingdings" panose="05000000000000000000" pitchFamily="2" charset="2"/>
              </a:rPr>
              <a:t>α</a:t>
            </a:r>
            <a:r>
              <a:rPr lang="de-DE" dirty="0" smtClean="0">
                <a:sym typeface="Wingdings" panose="05000000000000000000" pitchFamily="2" charset="2"/>
              </a:rPr>
              <a:t> + 17 </a:t>
            </a:r>
            <a:r>
              <a:rPr lang="de-DE" dirty="0" err="1" smtClean="0">
                <a:sym typeface="Wingdings" panose="05000000000000000000" pitchFamily="2" charset="2"/>
              </a:rPr>
              <a:t>MeV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1.007 + 7.0160 ≠  2 x 4.0226  </a:t>
            </a:r>
            <a:r>
              <a:rPr lang="de-DE" dirty="0" err="1" smtClean="0">
                <a:sym typeface="Wingdings" panose="05000000000000000000" pitchFamily="2" charset="2"/>
              </a:rPr>
              <a:t>mass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deficit</a:t>
            </a: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  First experimental </a:t>
            </a:r>
            <a:r>
              <a:rPr lang="de-DE" dirty="0" err="1" smtClean="0">
                <a:sym typeface="Wingdings" panose="05000000000000000000" pitchFamily="2" charset="2"/>
              </a:rPr>
              <a:t>proof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sz="2400" b="1" dirty="0" smtClean="0">
                <a:sym typeface="Wingdings" panose="05000000000000000000" pitchFamily="2" charset="2"/>
              </a:rPr>
              <a:t>E </a:t>
            </a:r>
            <a:r>
              <a:rPr lang="de-DE" sz="2400" b="1" dirty="0">
                <a:sym typeface="Wingdings" panose="05000000000000000000" pitchFamily="2" charset="2"/>
              </a:rPr>
              <a:t>= </a:t>
            </a:r>
            <a:r>
              <a:rPr lang="de-DE" sz="2400" b="1" dirty="0" smtClean="0">
                <a:sym typeface="Wingdings" panose="05000000000000000000" pitchFamily="2" charset="2"/>
              </a:rPr>
              <a:t>mc²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  in 1932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605898"/>
            <a:ext cx="1483458" cy="279486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September 2014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05898"/>
            <a:ext cx="2013265" cy="279486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Particle Physics for Engineers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05898"/>
            <a:ext cx="1483458" cy="279486"/>
          </a:xfrm>
        </p:spPr>
        <p:txBody>
          <a:bodyPr/>
          <a:lstStyle/>
          <a:p>
            <a:endParaRPr lang="de-DE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Marc Weber - KIT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" y="5009796"/>
            <a:ext cx="1419482" cy="18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13174"/>
            <a:ext cx="1426954" cy="188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upload.wikimedia.org/wikipedia/en/5/57/Einstein_-_Time_Magazine_-_July_1,_1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176"/>
            <a:ext cx="1426953" cy="18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insteinsworld.com/images/Einstein-Magazines/Einstein-Time-Magazine-1938/WM-Einstein-Time-Magazine-1938-Apr-4-1024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09764"/>
            <a:ext cx="1412826" cy="186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pitt.edu/~jdnorton/teaching/HPS_0410/chapters/Einstein_young_old/Einstein_right_images/Time_Cover_old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06" y="5013175"/>
            <a:ext cx="1421810" cy="18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-outreach.phy.cam.ac.uk/camphy/cockcroftwalton/splitting_10_gro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857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516216" y="4224933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Nobelprize</a:t>
            </a: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for</a:t>
            </a: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Cockroft</a:t>
            </a: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</a:t>
            </a:r>
            <a:br>
              <a:rPr lang="de-DE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</a:b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Walton in 1951</a:t>
            </a:r>
          </a:p>
        </p:txBody>
      </p:sp>
    </p:spTree>
    <p:extLst>
      <p:ext uri="{BB962C8B-B14F-4D97-AF65-F5344CB8AC3E}">
        <p14:creationId xmlns:p14="http://schemas.microsoft.com/office/powerpoint/2010/main" val="36695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de-DE" b="1" dirty="0" err="1" smtClean="0"/>
              <a:t>Consequences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SR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velocities</a:t>
            </a:r>
            <a:r>
              <a:rPr lang="de-DE" dirty="0"/>
              <a:t> 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Time </a:t>
            </a:r>
            <a:r>
              <a:rPr lang="de-DE" dirty="0" err="1" smtClean="0"/>
              <a:t>dilation</a:t>
            </a:r>
            <a:r>
              <a:rPr lang="de-DE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contraction</a:t>
            </a:r>
            <a:r>
              <a:rPr lang="de-DE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de-DE" dirty="0" err="1" smtClean="0"/>
              <a:t>Relativistic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r>
              <a:rPr lang="de-DE" dirty="0" smtClean="0"/>
              <a:t> :                        </a:t>
            </a:r>
            <a:r>
              <a:rPr lang="de-DE" dirty="0"/>
              <a:t>	</a:t>
            </a:r>
            <a:endParaRPr lang="de-DE" dirty="0" smtClean="0"/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 smtClean="0"/>
              <a:t>                  	</a:t>
            </a:r>
            <a:r>
              <a:rPr lang="de-DE" dirty="0" err="1" smtClean="0"/>
              <a:t>Energy</a:t>
            </a:r>
            <a:r>
              <a:rPr lang="de-DE" dirty="0" smtClean="0"/>
              <a:t> in </a:t>
            </a:r>
            <a:r>
              <a:rPr lang="de-DE" dirty="0" err="1" smtClean="0"/>
              <a:t>rest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corresponds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 </a:t>
            </a:r>
            <a:r>
              <a:rPr lang="de-DE" dirty="0" err="1" smtClean="0"/>
              <a:t>mass</a:t>
            </a:r>
            <a:r>
              <a:rPr lang="de-DE" dirty="0" smtClean="0"/>
              <a:t> at </a:t>
            </a:r>
            <a:r>
              <a:rPr lang="de-DE" dirty="0" err="1" smtClean="0"/>
              <a:t>rest</a:t>
            </a:r>
            <a:endParaRPr lang="de-DE" dirty="0" smtClean="0"/>
          </a:p>
          <a:p>
            <a:pPr>
              <a:lnSpc>
                <a:spcPct val="200000"/>
              </a:lnSpc>
            </a:pPr>
            <a:endParaRPr lang="de-DE" dirty="0"/>
          </a:p>
          <a:p>
            <a:pPr marL="0" indent="0">
              <a:lnSpc>
                <a:spcPct val="200000"/>
              </a:lnSpc>
              <a:buNone/>
            </a:pPr>
            <a:r>
              <a:rPr lang="de-DE" dirty="0" smtClean="0"/>
              <a:t>		</a:t>
            </a:r>
            <a:r>
              <a:rPr lang="de-DE" b="1" dirty="0" smtClean="0"/>
              <a:t>	Listen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expert…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Particle Physics for Engineers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7" name="E=mc2_Einstein_voice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085184"/>
            <a:ext cx="609600" cy="42843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4144"/>
            <a:ext cx="1296144" cy="4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06849"/>
            <a:ext cx="4548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Cascade</a:t>
            </a:r>
            <a:r>
              <a:rPr lang="de-DE" b="1" dirty="0" smtClean="0"/>
              <a:t> </a:t>
            </a:r>
            <a:r>
              <a:rPr lang="de-DE" b="1" dirty="0" err="1" smtClean="0"/>
              <a:t>voltage</a:t>
            </a:r>
            <a:r>
              <a:rPr lang="de-DE" b="1" dirty="0" smtClean="0"/>
              <a:t> </a:t>
            </a:r>
            <a:r>
              <a:rPr lang="de-DE" b="1" dirty="0" err="1" smtClean="0"/>
              <a:t>generator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cont</a:t>
            </a:r>
            <a:r>
              <a:rPr lang="de-DE" dirty="0" smtClean="0"/>
              <a:t>.)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23246"/>
            <a:ext cx="4464496" cy="561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2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Diode </a:t>
            </a:r>
            <a:r>
              <a:rPr lang="de-DE" b="1" dirty="0" err="1" smtClean="0"/>
              <a:t>characteristics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851920" y="20738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Forward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bias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77616" y="22048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Reverse bias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7" y="1081083"/>
            <a:ext cx="5303818" cy="354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328514" y="500388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Helvetica" pitchFamily="34" charset="0"/>
                <a:cs typeface="Helvetica" pitchFamily="34" charset="0"/>
              </a:rPr>
              <a:t>Shockley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equation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			</a:t>
            </a:r>
            <a:r>
              <a:rPr lang="de-DE" i="1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i="1" baseline="-25000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smtClean="0">
                <a:latin typeface="Arial"/>
                <a:cs typeface="Arial"/>
              </a:rPr>
              <a:t>≈ 26 mV </a:t>
            </a:r>
            <a:r>
              <a:rPr lang="de-DE" dirty="0" err="1" smtClean="0">
                <a:latin typeface="Arial"/>
                <a:cs typeface="Arial"/>
              </a:rPr>
              <a:t>at</a:t>
            </a:r>
            <a:r>
              <a:rPr lang="de-DE" dirty="0" smtClean="0">
                <a:latin typeface="Arial"/>
                <a:cs typeface="Arial"/>
              </a:rPr>
              <a:t> 300 K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63720"/>
            <a:ext cx="4097579" cy="82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729778"/>
            <a:ext cx="1224137" cy="5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Detector</a:t>
            </a:r>
            <a:r>
              <a:rPr lang="de-DE" b="1" dirty="0" smtClean="0"/>
              <a:t> </a:t>
            </a:r>
            <a:r>
              <a:rPr lang="de-DE" b="1" dirty="0" err="1" smtClean="0"/>
              <a:t>diode</a:t>
            </a:r>
            <a:r>
              <a:rPr lang="de-DE" b="1" dirty="0" smtClean="0"/>
              <a:t> </a:t>
            </a:r>
            <a:r>
              <a:rPr lang="de-DE" b="1" dirty="0" err="1" smtClean="0"/>
              <a:t>examples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66192" y="2159857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ATLAS </a:t>
            </a:r>
            <a:r>
              <a:rPr lang="de-DE" sz="2000" dirty="0">
                <a:latin typeface="Helvetica" pitchFamily="34" charset="0"/>
                <a:cs typeface="Helvetica" pitchFamily="34" charset="0"/>
              </a:rPr>
              <a:t>Semiconductor 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Detector</a:t>
            </a:r>
            <a:endParaRPr lang="de-DE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21086" y="19290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CCD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camera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(Nobel </a:t>
            </a:r>
            <a:r>
              <a:rPr lang="de-DE" sz="2000" dirty="0" err="1" smtClean="0">
                <a:latin typeface="Helvetica" pitchFamily="34" charset="0"/>
                <a:cs typeface="Helvetica" pitchFamily="34" charset="0"/>
              </a:rPr>
              <a:t>prize</a:t>
            </a:r>
            <a:r>
              <a:rPr lang="de-DE" sz="2000" dirty="0" smtClean="0">
                <a:latin typeface="Helvetica" pitchFamily="34" charset="0"/>
                <a:cs typeface="Helvetica" pitchFamily="34" charset="0"/>
              </a:rPr>
              <a:t> 2009)</a:t>
            </a:r>
            <a:endParaRPr lang="de-DE" sz="20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" name="Picture 2" descr="bar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" y="2683078"/>
            <a:ext cx="4358411" cy="348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2267744" y="4509120"/>
            <a:ext cx="15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267744" y="4684810"/>
            <a:ext cx="15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267744" y="4853160"/>
            <a:ext cx="15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267744" y="5105747"/>
            <a:ext cx="15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267744" y="5301208"/>
            <a:ext cx="151216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411760" y="411641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768 diodes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79912" y="485316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80 </a:t>
            </a:r>
            <a:r>
              <a:rPr lang="el-GR" sz="1400" dirty="0" smtClean="0">
                <a:latin typeface="Helvetica" pitchFamily="34" charset="0"/>
                <a:cs typeface="Helvetica" pitchFamily="34" charset="0"/>
              </a:rPr>
              <a:t>μ</a:t>
            </a:r>
            <a:r>
              <a:rPr lang="de-DE" sz="1400" dirty="0">
                <a:latin typeface="Helvetica" pitchFamily="34" charset="0"/>
                <a:cs typeface="Helvetica" pitchFamily="34" charset="0"/>
              </a:rPr>
              <a:t>m</a:t>
            </a:r>
            <a:endParaRPr lang="en-US" sz="1400" dirty="0" smtClean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707904" y="4853161"/>
            <a:ext cx="0" cy="252586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4499992" y="2780928"/>
            <a:ext cx="2310597" cy="3358437"/>
            <a:chOff x="6062529" y="1844824"/>
            <a:chExt cx="2310597" cy="3358437"/>
          </a:xfrm>
        </p:grpSpPr>
        <p:sp>
          <p:nvSpPr>
            <p:cNvPr id="21" name="Textfeld 20"/>
            <p:cNvSpPr txBox="1"/>
            <p:nvPr/>
          </p:nvSpPr>
          <p:spPr>
            <a:xfrm>
              <a:off x="6062529" y="4833929"/>
              <a:ext cx="2310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Willard </a:t>
              </a:r>
              <a:r>
                <a:rPr lang="de-DE" dirty="0" smtClean="0"/>
                <a:t>S. Boyle</a:t>
              </a:r>
              <a:endParaRPr lang="en-US" dirty="0" err="1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22" name="Picture 2" descr="Willard S. Boy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29" y="1844824"/>
              <a:ext cx="2113508" cy="298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pieren 22"/>
          <p:cNvGrpSpPr/>
          <p:nvPr/>
        </p:nvGrpSpPr>
        <p:grpSpPr>
          <a:xfrm>
            <a:off x="6804248" y="2780928"/>
            <a:ext cx="2667000" cy="3358437"/>
            <a:chOff x="3901356" y="2708920"/>
            <a:chExt cx="2667000" cy="3358437"/>
          </a:xfrm>
        </p:grpSpPr>
        <p:pic>
          <p:nvPicPr>
            <p:cNvPr id="24" name="Picture 4" descr="George E. Smi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356" y="2708920"/>
              <a:ext cx="2113508" cy="298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feld 24"/>
            <p:cNvSpPr txBox="1"/>
            <p:nvPr/>
          </p:nvSpPr>
          <p:spPr>
            <a:xfrm>
              <a:off x="3901356" y="5698025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George E. Smith</a:t>
              </a:r>
              <a:endParaRPr lang="en-US" dirty="0" err="1" smtClean="0">
                <a:latin typeface="Helvetica" pitchFamily="34" charset="0"/>
                <a:cs typeface="Helvetica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3702"/>
            <a:ext cx="4417764" cy="32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In </a:t>
            </a:r>
            <a:r>
              <a:rPr lang="de-DE" b="1" dirty="0" err="1" smtClean="0"/>
              <a:t>reality</a:t>
            </a:r>
            <a:r>
              <a:rPr lang="de-DE" b="1" dirty="0" smtClean="0"/>
              <a:t> </a:t>
            </a:r>
            <a:r>
              <a:rPr lang="de-DE" b="1" dirty="0" err="1" smtClean="0"/>
              <a:t>diodes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complex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19572" y="22768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Helvetica" pitchFamily="34" charset="0"/>
                <a:cs typeface="Helvetica" pitchFamily="34" charset="0"/>
                <a:sym typeface="Symbol"/>
              </a:rPr>
              <a:t></a:t>
            </a:r>
            <a:endParaRPr lang="de-DE" sz="3200" dirty="0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179512" y="3429001"/>
            <a:ext cx="4594275" cy="2736576"/>
            <a:chOff x="-1003026" y="2261841"/>
            <a:chExt cx="4594275" cy="273657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-1003026" y="2261841"/>
              <a:ext cx="3996879" cy="2736576"/>
              <a:chOff x="-1003026" y="2261841"/>
              <a:chExt cx="3996879" cy="2736576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-1003026" y="2261841"/>
                <a:ext cx="3996879" cy="2592560"/>
                <a:chOff x="-1003026" y="2261841"/>
                <a:chExt cx="3996879" cy="2592560"/>
              </a:xfrm>
            </p:grpSpPr>
            <p:pic>
              <p:nvPicPr>
                <p:cNvPr id="19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2641"/>
                <a:stretch/>
              </p:blipFill>
              <p:spPr bwMode="auto">
                <a:xfrm>
                  <a:off x="-1003026" y="2261841"/>
                  <a:ext cx="3996879" cy="2592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1" name="Gerade Verbindung 20"/>
                <p:cNvCxnSpPr/>
                <p:nvPr/>
              </p:nvCxnSpPr>
              <p:spPr>
                <a:xfrm flipH="1">
                  <a:off x="2047130" y="2667208"/>
                  <a:ext cx="169937" cy="165618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feld 2"/>
              <p:cNvSpPr txBox="1"/>
              <p:nvPr/>
            </p:nvSpPr>
            <p:spPr>
              <a:xfrm>
                <a:off x="-1003026" y="4629085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FF0000"/>
                    </a:solidFill>
                    <a:latin typeface="Helvetica" pitchFamily="34" charset="0"/>
                    <a:cs typeface="Helvetica" pitchFamily="34" charset="0"/>
                  </a:rPr>
                  <a:t>n = 1</a:t>
                </a:r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1659061" y="4629085"/>
              <a:ext cx="193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Ge diode 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427984" y="3356992"/>
            <a:ext cx="5303267" cy="2808585"/>
            <a:chOff x="-649015" y="4931071"/>
            <a:chExt cx="5303267" cy="2808585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-649015" y="4931071"/>
              <a:ext cx="3996879" cy="2808585"/>
              <a:chOff x="-649015" y="4931071"/>
              <a:chExt cx="3996879" cy="2808585"/>
            </a:xfrm>
          </p:grpSpPr>
          <p:grpSp>
            <p:nvGrpSpPr>
              <p:cNvPr id="12" name="Gruppieren 11"/>
              <p:cNvGrpSpPr/>
              <p:nvPr/>
            </p:nvGrpSpPr>
            <p:grpSpPr>
              <a:xfrm>
                <a:off x="-649015" y="4931071"/>
                <a:ext cx="3996879" cy="2592561"/>
                <a:chOff x="-649015" y="4931071"/>
                <a:chExt cx="3996879" cy="2592561"/>
              </a:xfrm>
            </p:grpSpPr>
            <p:pic>
              <p:nvPicPr>
                <p:cNvPr id="17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359" b="5281"/>
                <a:stretch/>
              </p:blipFill>
              <p:spPr bwMode="auto">
                <a:xfrm>
                  <a:off x="-649015" y="4931071"/>
                  <a:ext cx="3996879" cy="2592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0" name="Gerade Verbindung 19"/>
                <p:cNvCxnSpPr/>
                <p:nvPr/>
              </p:nvCxnSpPr>
              <p:spPr>
                <a:xfrm flipH="1">
                  <a:off x="2381350" y="5552463"/>
                  <a:ext cx="169937" cy="151216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feld 10"/>
              <p:cNvSpPr txBox="1"/>
              <p:nvPr/>
            </p:nvSpPr>
            <p:spPr>
              <a:xfrm>
                <a:off x="-162744" y="737032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FF0000"/>
                    </a:solidFill>
                    <a:latin typeface="Helvetica" pitchFamily="34" charset="0"/>
                    <a:cs typeface="Helvetica" pitchFamily="34" charset="0"/>
                  </a:rPr>
                  <a:t>n = 2</a:t>
                </a:r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2722064" y="7370324"/>
              <a:ext cx="193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Si diode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719491"/>
            <a:ext cx="7092280" cy="14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96344"/>
            <a:ext cx="3404989" cy="9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Diode</a:t>
            </a:r>
            <a:endParaRPr lang="de-DE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79512" y="3718687"/>
            <a:ext cx="4333157" cy="2341510"/>
            <a:chOff x="179512" y="3718687"/>
            <a:chExt cx="4333157" cy="2341510"/>
          </a:xfrm>
        </p:grpSpPr>
        <p:sp>
          <p:nvSpPr>
            <p:cNvPr id="9" name="Textfeld 8"/>
            <p:cNvSpPr txBox="1"/>
            <p:nvPr/>
          </p:nvSpPr>
          <p:spPr>
            <a:xfrm>
              <a:off x="179512" y="5229200"/>
              <a:ext cx="43331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Helvetica" pitchFamily="34" charset="0"/>
                  <a:cs typeface="Helvetica" pitchFamily="34" charset="0"/>
                </a:rPr>
                <a:t>(</a:t>
              </a:r>
              <a:r>
                <a:rPr lang="en-US" sz="1100" b="1" dirty="0" smtClean="0">
                  <a:latin typeface="Helvetica" pitchFamily="34" charset="0"/>
                  <a:cs typeface="Helvetica" pitchFamily="34" charset="0"/>
                  <a:sym typeface="Wingdings 2"/>
                </a:rPr>
                <a:t></a:t>
              </a:r>
              <a:r>
                <a:rPr lang="en-US" sz="1600" dirty="0" smtClean="0">
                  <a:latin typeface="Helvetica" pitchFamily="34" charset="0"/>
                  <a:cs typeface="Helvetica" pitchFamily="34" charset="0"/>
                  <a:sym typeface="Wingdings 2"/>
                </a:rPr>
                <a:t>) holes </a:t>
              </a:r>
            </a:p>
            <a:p>
              <a:r>
                <a:rPr lang="en-US" sz="1600" dirty="0" smtClean="0">
                  <a:latin typeface="Helvetica" pitchFamily="34" charset="0"/>
                  <a:cs typeface="Helvetica" pitchFamily="34" charset="0"/>
                  <a:sym typeface="Wingdings 2"/>
                </a:rPr>
                <a:t>the p-doped side</a:t>
              </a:r>
            </a:p>
            <a:p>
              <a:pPr algn="r"/>
              <a:r>
                <a:rPr lang="en-US" sz="1600" dirty="0" smtClean="0">
                  <a:latin typeface="Helvetica" pitchFamily="34" charset="0"/>
                  <a:cs typeface="Helvetica" pitchFamily="34" charset="0"/>
                  <a:sym typeface="Wingdings 2"/>
                </a:rPr>
                <a:t> </a:t>
              </a:r>
              <a:endParaRPr lang="de-DE" sz="1600" dirty="0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718687"/>
              <a:ext cx="4261149" cy="146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4599130" y="3699804"/>
            <a:ext cx="4417720" cy="1806395"/>
            <a:chOff x="4599130" y="3699804"/>
            <a:chExt cx="4417720" cy="1806395"/>
          </a:xfrm>
        </p:grpSpPr>
        <p:sp>
          <p:nvSpPr>
            <p:cNvPr id="15" name="Textfeld 14"/>
            <p:cNvSpPr txBox="1"/>
            <p:nvPr/>
          </p:nvSpPr>
          <p:spPr>
            <a:xfrm>
              <a:off x="4599130" y="5229200"/>
              <a:ext cx="4417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e-DE" sz="1200" dirty="0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699804"/>
              <a:ext cx="4300834" cy="148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pieren 11"/>
          <p:cNvGrpSpPr/>
          <p:nvPr/>
        </p:nvGrpSpPr>
        <p:grpSpPr>
          <a:xfrm>
            <a:off x="4572000" y="3687600"/>
            <a:ext cx="4563357" cy="1803210"/>
            <a:chOff x="4440661" y="3623417"/>
            <a:chExt cx="4721827" cy="193166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661" y="3623417"/>
              <a:ext cx="4721827" cy="163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4599131" y="5262693"/>
              <a:ext cx="441772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1300" dirty="0" smtClean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179512" y="3330472"/>
            <a:ext cx="9018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Helvetica" pitchFamily="34" charset="0"/>
                <a:cs typeface="Helvetica" pitchFamily="34" charset="0"/>
              </a:rPr>
              <a:t>p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junction before diffusion of mobile carriers           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pn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junction after diffusion</a:t>
            </a:r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5652120" y="3687600"/>
            <a:ext cx="1656184" cy="14987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5148064" y="535433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  <a:sym typeface="Wingdings 2"/>
              </a:rPr>
              <a:t>Depletion or space charge region</a:t>
            </a:r>
            <a:endParaRPr lang="en-US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5508104" y="4725144"/>
            <a:ext cx="576064" cy="6425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920381" y="5231522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" pitchFamily="34" charset="0"/>
                <a:cs typeface="Helvetica" pitchFamily="34" charset="0"/>
              </a:rPr>
              <a:t>(</a:t>
            </a:r>
            <a:r>
              <a:rPr lang="en-US" sz="1600" dirty="0">
                <a:latin typeface="Helvetica" pitchFamily="34" charset="0"/>
                <a:cs typeface="Helvetica" pitchFamily="34" charset="0"/>
                <a:sym typeface="Symbol"/>
              </a:rPr>
              <a:t>) excess electrons </a:t>
            </a:r>
          </a:p>
          <a:p>
            <a:pPr algn="r"/>
            <a:r>
              <a:rPr lang="en-US" sz="1600" dirty="0">
                <a:latin typeface="Helvetica" pitchFamily="34" charset="0"/>
                <a:cs typeface="Helvetica" pitchFamily="34" charset="0"/>
                <a:sym typeface="Symbol"/>
              </a:rPr>
              <a:t>n-doped side</a:t>
            </a:r>
            <a:endParaRPr lang="de-DE" sz="1600" dirty="0">
              <a:latin typeface="Helvetica" pitchFamily="34" charset="0"/>
              <a:cs typeface="Helvetica" pitchFamily="34" charset="0"/>
            </a:endParaRPr>
          </a:p>
          <a:p>
            <a:endParaRPr lang="en-US" sz="1600" dirty="0" err="1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" y="908720"/>
            <a:ext cx="7821742" cy="16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Fields </a:t>
            </a:r>
            <a:r>
              <a:rPr lang="de-DE" b="1" dirty="0" err="1" smtClean="0"/>
              <a:t>accross</a:t>
            </a:r>
            <a:r>
              <a:rPr lang="de-DE" b="1" dirty="0" smtClean="0"/>
              <a:t> a </a:t>
            </a:r>
            <a:r>
              <a:rPr lang="de-DE" b="1" dirty="0" err="1" smtClean="0"/>
              <a:t>pn</a:t>
            </a:r>
            <a:r>
              <a:rPr lang="de-DE" b="1" dirty="0" smtClean="0"/>
              <a:t> </a:t>
            </a:r>
            <a:r>
              <a:rPr lang="de-DE" b="1" dirty="0" err="1" smtClean="0"/>
              <a:t>junction</a:t>
            </a:r>
            <a:r>
              <a:rPr lang="de-DE" b="1" dirty="0" smtClean="0"/>
              <a:t> </a:t>
            </a:r>
            <a:r>
              <a:rPr lang="de-DE" b="1" dirty="0" err="1" smtClean="0"/>
              <a:t>without</a:t>
            </a:r>
            <a:r>
              <a:rPr lang="de-DE" b="1" dirty="0" smtClean="0"/>
              <a:t> </a:t>
            </a:r>
            <a:r>
              <a:rPr lang="de-DE" b="1" dirty="0" err="1" smtClean="0"/>
              <a:t>external</a:t>
            </a:r>
            <a:r>
              <a:rPr lang="de-DE" b="1" dirty="0" smtClean="0"/>
              <a:t> </a:t>
            </a:r>
            <a:r>
              <a:rPr lang="de-DE" b="1" dirty="0" err="1" smtClean="0"/>
              <a:t>bias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27448"/>
            <a:ext cx="3811186" cy="7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81625" y="3041840"/>
            <a:ext cx="860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Space charge density                            field strength                     potential across diode</a:t>
            </a:r>
          </a:p>
        </p:txBody>
      </p:sp>
      <p:sp>
        <p:nvSpPr>
          <p:cNvPr id="3" name="Rechteck 2"/>
          <p:cNvSpPr/>
          <p:nvPr/>
        </p:nvSpPr>
        <p:spPr>
          <a:xfrm>
            <a:off x="539552" y="45811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Width of depletion region depends on doping levels and external bias voltage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22" y="3573016"/>
            <a:ext cx="4498826" cy="83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44" y="5408172"/>
            <a:ext cx="2421614" cy="82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" y="859748"/>
            <a:ext cx="3254271" cy="22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05" y="859748"/>
            <a:ext cx="3089471" cy="221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64" y="855953"/>
            <a:ext cx="2787176" cy="203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3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November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Rectifying</a:t>
            </a:r>
            <a:r>
              <a:rPr lang="de-DE" b="1" dirty="0" smtClean="0"/>
              <a:t> </a:t>
            </a:r>
            <a:r>
              <a:rPr lang="de-DE" b="1" dirty="0" err="1" smtClean="0"/>
              <a:t>circuit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07027"/>
            <a:ext cx="2653655" cy="197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569620" cy="352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04856" y="343074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Input</a:t>
            </a:r>
          </a:p>
          <a:p>
            <a:r>
              <a:rPr lang="de-DE" dirty="0" smtClean="0">
                <a:solidFill>
                  <a:srgbClr val="0066CC"/>
                </a:solidFill>
                <a:latin typeface="Helvetica" pitchFamily="34" charset="0"/>
                <a:cs typeface="Helvetica" pitchFamily="34" charset="0"/>
              </a:rPr>
              <a:t>Output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6876256" y="3612088"/>
            <a:ext cx="190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876256" y="3900120"/>
            <a:ext cx="228600" cy="0"/>
          </a:xfrm>
          <a:prstGeom prst="line">
            <a:avLst/>
          </a:prstGeom>
          <a:ln w="19050">
            <a:solidFill>
              <a:srgbClr val="00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5076056" y="1340768"/>
            <a:ext cx="0" cy="11521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701702" y="44631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ripple</a:t>
            </a:r>
            <a:endParaRPr lang="en-US" baseline="-25000" dirty="0" smtClean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5269210" y="3429000"/>
            <a:ext cx="0" cy="335741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04867" y="9924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dirty="0" err="1" smtClean="0">
                <a:latin typeface="Helvetica" pitchFamily="34" charset="0"/>
                <a:cs typeface="Helvetica" pitchFamily="34" charset="0"/>
              </a:rPr>
              <a:t>out</a:t>
            </a:r>
            <a:endParaRPr lang="en-US" baseline="-25000" dirty="0" smtClean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131840" y="3798121"/>
            <a:ext cx="0" cy="638991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923928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iode drop</a:t>
            </a:r>
            <a:endParaRPr lang="en-US" baseline="-25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979712" y="429309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4369110" y="6156973"/>
            <a:ext cx="49092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1712874" y="4333433"/>
            <a:ext cx="657945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U [V]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285598" y="6065218"/>
            <a:ext cx="79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t  [</a:t>
            </a:r>
            <a:r>
              <a:rPr lang="en-US" sz="1400" dirty="0" err="1" smtClean="0">
                <a:latin typeface="Helvetica" pitchFamily="34" charset="0"/>
                <a:cs typeface="Helvetica" pitchFamily="34" charset="0"/>
              </a:rPr>
              <a:t>ms</a:t>
            </a:r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265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Helvetica" pitchFamily="34" charset="0"/>
            <a:cs typeface="Helvetic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Helvetica" pitchFamily="34" charset="0"/>
            <a:cs typeface="Helvetic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Bildschirmpräsentation (4:3)</PresentationFormat>
  <Paragraphs>303</Paragraphs>
  <Slides>34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Larissa</vt:lpstr>
      <vt:lpstr>1_Larissa</vt:lpstr>
      <vt:lpstr> Electronics for physicists</vt:lpstr>
      <vt:lpstr>Diode</vt:lpstr>
      <vt:lpstr>William B. Shockley</vt:lpstr>
      <vt:lpstr>Diode characteristics</vt:lpstr>
      <vt:lpstr>Detector diode examples</vt:lpstr>
      <vt:lpstr>In reality diodes are complex</vt:lpstr>
      <vt:lpstr>Diode</vt:lpstr>
      <vt:lpstr>Fields accross a pn junction without external bias</vt:lpstr>
      <vt:lpstr>Rectifying circuit</vt:lpstr>
      <vt:lpstr>Improved rectifier</vt:lpstr>
      <vt:lpstr>Graetz rectifier   (full bridge)</vt:lpstr>
      <vt:lpstr>Grätz rectifier   (full bridge)</vt:lpstr>
      <vt:lpstr>Grätz rectifier   (full bridge)</vt:lpstr>
      <vt:lpstr>Full bridge</vt:lpstr>
      <vt:lpstr>PowerPoint-Präsentation</vt:lpstr>
      <vt:lpstr>Half bridge</vt:lpstr>
      <vt:lpstr>Diode temperature dependence</vt:lpstr>
      <vt:lpstr>Protection circuits</vt:lpstr>
      <vt:lpstr>Zener diode</vt:lpstr>
      <vt:lpstr>Zener diode as voltage regulators</vt:lpstr>
      <vt:lpstr>Protection with Zener diodes</vt:lpstr>
      <vt:lpstr>Protection circuits (continued)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Voltage doubler</vt:lpstr>
      <vt:lpstr>  Greinacher Circuit  </vt:lpstr>
      <vt:lpstr>Cascade voltage generator</vt:lpstr>
      <vt:lpstr>Cockroft Walton generator </vt:lpstr>
      <vt:lpstr>Strong interaction</vt:lpstr>
      <vt:lpstr>Consequences of SR </vt:lpstr>
      <vt:lpstr>Cascade voltage generator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Sekretariat</dc:creator>
  <cp:lastModifiedBy>Weber, Marc (IPE)</cp:lastModifiedBy>
  <cp:revision>417</cp:revision>
  <cp:lastPrinted>2013-02-21T10:02:08Z</cp:lastPrinted>
  <dcterms:created xsi:type="dcterms:W3CDTF">2013-01-16T09:29:05Z</dcterms:created>
  <dcterms:modified xsi:type="dcterms:W3CDTF">2018-12-21T11:29:36Z</dcterms:modified>
</cp:coreProperties>
</file>