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</p:sldMasterIdLst>
  <p:notesMasterIdLst>
    <p:notesMasterId r:id="rId57"/>
  </p:notesMasterIdLst>
  <p:handoutMasterIdLst>
    <p:handoutMasterId r:id="rId58"/>
  </p:handoutMasterIdLst>
  <p:sldIdLst>
    <p:sldId id="355" r:id="rId3"/>
    <p:sldId id="345" r:id="rId4"/>
    <p:sldId id="346" r:id="rId5"/>
    <p:sldId id="298" r:id="rId6"/>
    <p:sldId id="299" r:id="rId7"/>
    <p:sldId id="300" r:id="rId8"/>
    <p:sldId id="333" r:id="rId9"/>
    <p:sldId id="301" r:id="rId10"/>
    <p:sldId id="309" r:id="rId11"/>
    <p:sldId id="310" r:id="rId12"/>
    <p:sldId id="311" r:id="rId13"/>
    <p:sldId id="302" r:id="rId14"/>
    <p:sldId id="303" r:id="rId15"/>
    <p:sldId id="312" r:id="rId16"/>
    <p:sldId id="313" r:id="rId17"/>
    <p:sldId id="323" r:id="rId18"/>
    <p:sldId id="324" r:id="rId19"/>
    <p:sldId id="308" r:id="rId20"/>
    <p:sldId id="314" r:id="rId21"/>
    <p:sldId id="351" r:id="rId22"/>
    <p:sldId id="315" r:id="rId23"/>
    <p:sldId id="316" r:id="rId24"/>
    <p:sldId id="352" r:id="rId25"/>
    <p:sldId id="304" r:id="rId26"/>
    <p:sldId id="305" r:id="rId27"/>
    <p:sldId id="353" r:id="rId28"/>
    <p:sldId id="306" r:id="rId29"/>
    <p:sldId id="338" r:id="rId30"/>
    <p:sldId id="336" r:id="rId31"/>
    <p:sldId id="334" r:id="rId32"/>
    <p:sldId id="335" r:id="rId33"/>
    <p:sldId id="339" r:id="rId34"/>
    <p:sldId id="340" r:id="rId35"/>
    <p:sldId id="317" r:id="rId36"/>
    <p:sldId id="318" r:id="rId37"/>
    <p:sldId id="328" r:id="rId38"/>
    <p:sldId id="332" r:id="rId39"/>
    <p:sldId id="331" r:id="rId40"/>
    <p:sldId id="337" r:id="rId41"/>
    <p:sldId id="341" r:id="rId42"/>
    <p:sldId id="342" r:id="rId43"/>
    <p:sldId id="349" r:id="rId44"/>
    <p:sldId id="347" r:id="rId45"/>
    <p:sldId id="348" r:id="rId46"/>
    <p:sldId id="354" r:id="rId47"/>
    <p:sldId id="319" r:id="rId48"/>
    <p:sldId id="320" r:id="rId49"/>
    <p:sldId id="321" r:id="rId50"/>
    <p:sldId id="322" r:id="rId51"/>
    <p:sldId id="325" r:id="rId52"/>
    <p:sldId id="326" r:id="rId53"/>
    <p:sldId id="327" r:id="rId54"/>
    <p:sldId id="329" r:id="rId55"/>
    <p:sldId id="307" r:id="rId5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3" autoAdjust="0"/>
    <p:restoredTop sz="81592" autoAdjust="0"/>
  </p:normalViewPr>
  <p:slideViewPr>
    <p:cSldViewPr>
      <p:cViewPr>
        <p:scale>
          <a:sx n="90" d="100"/>
          <a:sy n="90" d="100"/>
        </p:scale>
        <p:origin x="-2172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660" cy="49633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4"/>
            <a:ext cx="2945660" cy="49633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0B5E84B4-CC42-4E3F-B27B-641067D57B73}" type="datetimeFigureOut">
              <a:rPr lang="de-DE" smtClean="0"/>
              <a:t>02.11.2017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588"/>
            <a:ext cx="2945660" cy="49633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28588"/>
            <a:ext cx="2945660" cy="49633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2FBB716-FD1E-4A7C-833C-8D98CC2CC3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080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660" cy="49633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4"/>
            <a:ext cx="2945660" cy="49633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1933FC-FC32-430D-B2B6-85DD996CCF55}" type="datetimeFigureOut">
              <a:rPr lang="de-DE" smtClean="0"/>
              <a:t>02.11.2017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8"/>
            <a:ext cx="2945660" cy="49633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8"/>
            <a:ext cx="2945660" cy="49633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38C5DD35-4018-4234-8975-339ED569A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767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5DD35-4018-4234-8975-339ED569ACCC}" type="slidenum">
              <a:rPr lang="de-DE" smtClean="0"/>
              <a:t>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21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79208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76864" cy="4680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Marc Weber - KIT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8532440" y="594928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21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B3F2F-6B53-46AD-BD9E-75E29746ACD9}" type="slidenum">
              <a:rPr lang="en-US" altLang="de-DE">
                <a:solidFill>
                  <a:srgbClr val="FFFFFF"/>
                </a:solidFill>
              </a:rPr>
              <a:pPr/>
              <a:t>‹Nr.›</a:t>
            </a:fld>
            <a:endParaRPr lang="en-US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63331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2B119-8341-454B-90A7-7B21DD4234A9}" type="slidenum">
              <a:rPr lang="en-US" altLang="de-DE">
                <a:solidFill>
                  <a:srgbClr val="FFFFFF"/>
                </a:solidFill>
              </a:rPr>
              <a:pPr/>
              <a:t>‹Nr.›</a:t>
            </a:fld>
            <a:endParaRPr lang="en-US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40203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F083B-9F97-424F-A7E1-B85006907F1E}" type="slidenum">
              <a:rPr lang="en-US" altLang="de-DE">
                <a:solidFill>
                  <a:srgbClr val="FFFFFF"/>
                </a:solidFill>
              </a:rPr>
              <a:pPr/>
              <a:t>‹Nr.›</a:t>
            </a:fld>
            <a:endParaRPr lang="en-US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56974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844BF-187A-471B-8D1D-AA51A11B164D}" type="slidenum">
              <a:rPr lang="en-US" altLang="de-DE">
                <a:solidFill>
                  <a:srgbClr val="FFFFFF"/>
                </a:solidFill>
              </a:rPr>
              <a:pPr/>
              <a:t>‹Nr.›</a:t>
            </a:fld>
            <a:endParaRPr lang="en-US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92416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F0CC8C4B-76BC-471F-BBA5-596A4271B64E}" type="slidenum">
              <a:rPr lang="en-US" altLang="de-DE">
                <a:solidFill>
                  <a:srgbClr val="FFFFFF"/>
                </a:solidFill>
              </a:rPr>
              <a:pPr/>
              <a:t>‹Nr.›</a:t>
            </a:fld>
            <a:endParaRPr lang="en-US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88424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2F56E52-48EE-4444-98F6-C920791167B4}" type="slidenum">
              <a:rPr lang="en-US" altLang="de-DE">
                <a:solidFill>
                  <a:srgbClr val="FFFFFF"/>
                </a:solidFill>
              </a:rPr>
              <a:pPr/>
              <a:t>‹Nr.›</a:t>
            </a:fld>
            <a:endParaRPr lang="en-US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91374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8666129-9AFE-4723-AE62-503288C9DEC7}" type="slidenum">
              <a:rPr lang="en-US" altLang="de-DE">
                <a:solidFill>
                  <a:srgbClr val="FFFFFF"/>
                </a:solidFill>
              </a:rPr>
              <a:pPr/>
              <a:t>‹Nr.›</a:t>
            </a:fld>
            <a:endParaRPr lang="en-US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7726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0932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</p:spPr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de-DE" dirty="0" smtClean="0"/>
          </a:p>
          <a:p>
            <a:r>
              <a:rPr lang="de-DE" dirty="0" smtClean="0"/>
              <a:t>Marc Weber - KIT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8748464" y="6351711"/>
            <a:ext cx="39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01174E-FEA9-441C-821F-6243227005AA}" type="slidenum">
              <a:rPr lang="de-DE" sz="1200" smtClean="0">
                <a:latin typeface="Helvetica" pitchFamily="34" charset="0"/>
                <a:cs typeface="Helvetica" pitchFamily="34" charset="0"/>
              </a:rPr>
              <a:t>‹Nr.›</a:t>
            </a:fld>
            <a:endParaRPr lang="de-DE" sz="12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5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15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3315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3315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5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5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5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6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6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6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6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6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6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6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6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6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316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3317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7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7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7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7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7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7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7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7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7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8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8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8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8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8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8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8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8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8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8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9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9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9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9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9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9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9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9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9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9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0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0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0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0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0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0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0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0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0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0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1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1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1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1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1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1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1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1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1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1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2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2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2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2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2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2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2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2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2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2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3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3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3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3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3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3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3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3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3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3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4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4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4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4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4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4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4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4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4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4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5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5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5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5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5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5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5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5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5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5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6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6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6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6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6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6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6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6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6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6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7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7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7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7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7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7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7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7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7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7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8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8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8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8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8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8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8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8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8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8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9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9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9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9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9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9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9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9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9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29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30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30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30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30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30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3330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de-DE" noProof="0" smtClean="0"/>
              <a:t>Click to edit Master title style</a:t>
            </a:r>
          </a:p>
        </p:txBody>
      </p:sp>
      <p:sp>
        <p:nvSpPr>
          <p:cNvPr id="43330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</a:p>
        </p:txBody>
      </p:sp>
      <p:sp>
        <p:nvSpPr>
          <p:cNvPr id="433307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433308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433309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480942A-1991-4CD1-A06D-D339498836EB}" type="slidenum">
              <a:rPr lang="en-US" altLang="de-DE">
                <a:solidFill>
                  <a:srgbClr val="FFFFFF"/>
                </a:solidFill>
              </a:rPr>
              <a:pPr/>
              <a:t>‹Nr.›</a:t>
            </a:fld>
            <a:endParaRPr lang="en-US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05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16527-3240-4F28-9253-DF8BA17A5E3C}" type="slidenum">
              <a:rPr lang="en-US" altLang="de-DE">
                <a:solidFill>
                  <a:srgbClr val="FFFFFF"/>
                </a:solidFill>
              </a:rPr>
              <a:pPr/>
              <a:t>‹Nr.›</a:t>
            </a:fld>
            <a:endParaRPr lang="en-US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02195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4969-14C9-49B5-8320-D588C3EA5024}" type="slidenum">
              <a:rPr lang="en-US" altLang="de-DE">
                <a:solidFill>
                  <a:srgbClr val="FFFFFF"/>
                </a:solidFill>
              </a:rPr>
              <a:pPr/>
              <a:t>‹Nr.›</a:t>
            </a:fld>
            <a:endParaRPr lang="en-US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697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422A8-F2B5-440B-8D99-627A1C804150}" type="slidenum">
              <a:rPr lang="en-US" altLang="de-DE">
                <a:solidFill>
                  <a:srgbClr val="FFFFFF"/>
                </a:solidFill>
              </a:rPr>
              <a:pPr/>
              <a:t>‹Nr.›</a:t>
            </a:fld>
            <a:endParaRPr lang="en-US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44539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8E5A3-6DF6-4D60-8024-5E2AAB3DD061}" type="slidenum">
              <a:rPr lang="en-US" altLang="de-DE">
                <a:solidFill>
                  <a:srgbClr val="FFFFFF"/>
                </a:solidFill>
              </a:rPr>
              <a:pPr/>
              <a:t>‹Nr.›</a:t>
            </a:fld>
            <a:endParaRPr lang="en-US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0161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6AA4D-FE54-4498-9B87-A43439F92BDD}" type="slidenum">
              <a:rPr lang="en-US" altLang="de-DE">
                <a:solidFill>
                  <a:srgbClr val="FFFFFF"/>
                </a:solidFill>
              </a:rPr>
              <a:pPr/>
              <a:t>‹Nr.›</a:t>
            </a:fld>
            <a:endParaRPr lang="en-US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31417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6667C-C21F-420E-B1E6-D31FAA837749}" type="slidenum">
              <a:rPr lang="en-US" altLang="de-DE">
                <a:solidFill>
                  <a:srgbClr val="FFFFFF"/>
                </a:solidFill>
              </a:rPr>
              <a:pPr/>
              <a:t>‹Nr.›</a:t>
            </a:fld>
            <a:endParaRPr lang="en-US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80159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 </a:t>
            </a:r>
            <a:r>
              <a:rPr lang="de-DE" dirty="0" err="1" smtClean="0"/>
              <a:t>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de-DE" dirty="0" smtClean="0"/>
              <a:t>Marc Weber - KIT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90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13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3213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3213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3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3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3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3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3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3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3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4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4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4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4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4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214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3214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4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4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4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5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5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5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5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5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5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5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5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5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5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6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6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6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6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6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6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6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6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6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6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7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7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7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7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7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7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7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7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7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7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8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8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8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8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8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8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8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8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8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8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9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9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9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9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9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9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9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9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9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9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0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0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0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0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0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0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0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0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0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0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1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1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1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1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1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1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1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1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1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1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2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2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2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2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2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2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2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2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2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2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3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3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3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3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3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3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3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3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3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3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4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4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4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4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4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4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4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4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4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4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5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5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5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5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5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5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5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5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5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5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6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6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6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6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6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6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6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6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6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6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7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7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7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7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7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7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7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7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7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7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8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3228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43228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FFFFFF"/>
              </a:solidFill>
            </a:endParaRPr>
          </a:p>
        </p:txBody>
      </p:sp>
      <p:sp>
        <p:nvSpPr>
          <p:cNvPr id="43228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FFFFFF"/>
              </a:solidFill>
            </a:endParaRPr>
          </a:p>
        </p:txBody>
      </p:sp>
      <p:sp>
        <p:nvSpPr>
          <p:cNvPr id="43228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A65853-23B3-4055-9D54-1DB512D48A62}" type="slidenum">
              <a:rPr lang="en-US" altLang="de-DE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de-DE" smtClean="0">
              <a:solidFill>
                <a:srgbClr val="FFFFFF"/>
              </a:solidFill>
            </a:endParaRPr>
          </a:p>
        </p:txBody>
      </p:sp>
      <p:sp>
        <p:nvSpPr>
          <p:cNvPr id="43228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9674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600" b="1" dirty="0" smtClean="0"/>
              <a:t>Electronics </a:t>
            </a:r>
            <a:r>
              <a:rPr lang="de-DE" sz="3600" b="1" dirty="0" err="1" smtClean="0"/>
              <a:t>for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physicists</a:t>
            </a:r>
            <a:endParaRPr lang="de-DE" sz="3200" b="1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776864" cy="5328592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de-DE" sz="4000" b="1" dirty="0" smtClean="0"/>
          </a:p>
          <a:p>
            <a:r>
              <a:rPr lang="de-DE" sz="3600" b="1" dirty="0" err="1"/>
              <a:t>Lecture</a:t>
            </a:r>
            <a:r>
              <a:rPr lang="de-DE" sz="3600" b="1" dirty="0"/>
              <a:t> </a:t>
            </a:r>
            <a:r>
              <a:rPr lang="de-DE" sz="3600" b="1" dirty="0" smtClean="0"/>
              <a:t>4</a:t>
            </a:r>
            <a:endParaRPr lang="de-DE" sz="3600" b="1" dirty="0"/>
          </a:p>
          <a:p>
            <a:endParaRPr lang="de-DE" sz="4000" b="1" dirty="0"/>
          </a:p>
          <a:p>
            <a:r>
              <a:rPr lang="de-DE" sz="4000" b="1" dirty="0" smtClean="0"/>
              <a:t>Operational </a:t>
            </a:r>
            <a:r>
              <a:rPr lang="de-DE" sz="4000" b="1" dirty="0" err="1"/>
              <a:t>A</a:t>
            </a:r>
            <a:r>
              <a:rPr lang="de-DE" sz="4000" b="1" dirty="0" err="1" smtClean="0"/>
              <a:t>mplifier</a:t>
            </a:r>
            <a:endParaRPr lang="de-DE" sz="4000" b="1" dirty="0" smtClean="0"/>
          </a:p>
          <a:p>
            <a:endParaRPr lang="de-DE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01208"/>
            <a:ext cx="244827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316416" y="6356350"/>
            <a:ext cx="648072" cy="365125"/>
          </a:xfrm>
          <a:prstGeom prst="rect">
            <a:avLst/>
          </a:prstGeom>
        </p:spPr>
        <p:txBody>
          <a:bodyPr/>
          <a:lstStyle/>
          <a:p>
            <a:fld id="{9C1490F7-9EFB-4C71-8273-96164DAD6B73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1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/>
              <a:t> </a:t>
            </a:r>
            <a:r>
              <a:rPr lang="de-DE" b="1" dirty="0" err="1" smtClean="0"/>
              <a:t>How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switch</a:t>
            </a:r>
            <a:r>
              <a:rPr lang="de-DE" b="1" dirty="0" smtClean="0"/>
              <a:t> </a:t>
            </a:r>
            <a:r>
              <a:rPr lang="de-DE" b="1" dirty="0" err="1" smtClean="0"/>
              <a:t>states</a:t>
            </a:r>
            <a:r>
              <a:rPr lang="de-DE" b="1" dirty="0" smtClean="0"/>
              <a:t>?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20266" y="3284984"/>
            <a:ext cx="827147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Assume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de-DE" sz="2400" baseline="-25000" dirty="0" err="1" smtClean="0">
                <a:latin typeface="Helvetica" pitchFamily="34" charset="0"/>
                <a:cs typeface="Helvetica" pitchFamily="34" charset="0"/>
              </a:rPr>
              <a:t>aus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=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de-DE" sz="2400" baseline="-25000" dirty="0" err="1" smtClean="0">
                <a:latin typeface="Helvetica" pitchFamily="34" charset="0"/>
                <a:cs typeface="Helvetica" pitchFamily="34" charset="0"/>
              </a:rPr>
              <a:t>max</a:t>
            </a:r>
            <a:endParaRPr lang="de-DE" sz="2400" baseline="-250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Need U</a:t>
            </a:r>
            <a:r>
              <a:rPr lang="de-DE" sz="2400" baseline="-25000" dirty="0" smtClean="0">
                <a:latin typeface="Helvetica" pitchFamily="34" charset="0"/>
                <a:cs typeface="Helvetica" pitchFamily="34" charset="0"/>
              </a:rPr>
              <a:t>+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≤ 0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change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output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polarity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de-DE" sz="2000" dirty="0" smtClean="0">
                <a:latin typeface="Helvetica" pitchFamily="34" charset="0"/>
                <a:cs typeface="Helvetica" pitchFamily="34" charset="0"/>
              </a:rPr>
            </a:br>
            <a:endParaRPr lang="de-DE" sz="2000" dirty="0" smtClean="0"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400" dirty="0" err="1" smtClean="0">
                <a:latin typeface="Helvetica" pitchFamily="34" charset="0"/>
                <a:cs typeface="Helvetica" pitchFamily="34" charset="0"/>
                <a:sym typeface="Symbol"/>
              </a:rPr>
              <a:t>With</a:t>
            </a:r>
            <a:r>
              <a:rPr lang="de-DE" sz="2000" dirty="0" smtClean="0">
                <a:latin typeface="Helvetica" pitchFamily="34" charset="0"/>
                <a:cs typeface="Helvetica" pitchFamily="34" charset="0"/>
                <a:sym typeface="Symbol"/>
              </a:rPr>
              <a:t>				    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  <a:sym typeface="Symbol"/>
              </a:rPr>
              <a:t>and</a:t>
            </a:r>
            <a:endParaRPr lang="de-DE" sz="2400" dirty="0" smtClean="0">
              <a:latin typeface="Helvetica" pitchFamily="34" charset="0"/>
              <a:cs typeface="Helvetica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endParaRPr lang="de-DE" sz="2000" dirty="0">
              <a:latin typeface="Helvetica" pitchFamily="34" charset="0"/>
              <a:cs typeface="Helvetica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de-DE" sz="2000" dirty="0" smtClean="0">
                <a:latin typeface="Helvetica" pitchFamily="34" charset="0"/>
                <a:cs typeface="Helvetica" pitchFamily="34" charset="0"/>
                <a:sym typeface="Symbol"/>
              </a:rPr>
              <a:t>    </a:t>
            </a:r>
            <a:r>
              <a:rPr lang="de-DE" sz="2000" dirty="0">
                <a:latin typeface="Helvetica" pitchFamily="34" charset="0"/>
                <a:cs typeface="Helvetica" pitchFamily="34" charset="0"/>
                <a:sym typeface="Symbol"/>
              </a:rPr>
              <a:t>	</a:t>
            </a:r>
            <a:endParaRPr lang="de-DE" sz="20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47" y="4448435"/>
            <a:ext cx="3020692" cy="9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66" y="5470005"/>
            <a:ext cx="2352142" cy="55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16465"/>
            <a:ext cx="1436366" cy="4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9" t="16969" r="20880" b="66061"/>
          <a:stretch/>
        </p:blipFill>
        <p:spPr bwMode="auto">
          <a:xfrm>
            <a:off x="2345625" y="5695285"/>
            <a:ext cx="216024" cy="10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067944" y="565195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c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hanges output voltage to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baseline="-25000" dirty="0" err="1" smtClean="0">
                <a:latin typeface="Helvetica" pitchFamily="34" charset="0"/>
                <a:cs typeface="Helvetica" pitchFamily="34" charset="0"/>
              </a:rPr>
              <a:t>min</a:t>
            </a:r>
            <a:endParaRPr lang="en-US" baseline="-250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91952"/>
            <a:ext cx="4772737" cy="231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/>
              <a:t> </a:t>
            </a:r>
            <a:r>
              <a:rPr lang="de-DE" b="1" dirty="0" smtClean="0"/>
              <a:t>Schmitt </a:t>
            </a:r>
            <a:r>
              <a:rPr lang="de-DE" b="1" dirty="0" err="1" smtClean="0"/>
              <a:t>trigger</a:t>
            </a:r>
            <a:r>
              <a:rPr lang="de-DE" b="1" dirty="0" smtClean="0"/>
              <a:t> </a:t>
            </a:r>
            <a:r>
              <a:rPr lang="de-DE" b="1" dirty="0" err="1" smtClean="0"/>
              <a:t>hysteresis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20949" y="908720"/>
            <a:ext cx="827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Need strong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input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signal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overcome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positive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feedback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smtClean="0">
                <a:latin typeface="Helvetica" pitchFamily="34" charset="0"/>
                <a:cs typeface="Helvetica" pitchFamily="34" charset="0"/>
                <a:sym typeface="Symbol"/>
              </a:rPr>
              <a:t>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  <a:sym typeface="Symbol"/>
              </a:rPr>
              <a:t>hysteresis</a:t>
            </a:r>
            <a:r>
              <a:rPr lang="de-DE" sz="2400" dirty="0" smtClean="0">
                <a:latin typeface="Helvetica" pitchFamily="34" charset="0"/>
                <a:cs typeface="Helvetica" pitchFamily="34" charset="0"/>
                <a:sym typeface="Symbol"/>
              </a:rPr>
              <a:t>.</a:t>
            </a:r>
            <a:endParaRPr lang="de-DE" sz="24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613571" cy="301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50318" y="55768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Schmitt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trigger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symbol</a:t>
            </a:r>
            <a:endParaRPr lang="de-DE" sz="20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96" y="5351207"/>
            <a:ext cx="1941190" cy="78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62165"/>
            <a:ext cx="1800200" cy="44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6732240" y="4205445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Helvetica" pitchFamily="34" charset="0"/>
                <a:cs typeface="Helvetica" pitchFamily="34" charset="0"/>
              </a:rPr>
              <a:t>or</a:t>
            </a:r>
            <a:endParaRPr lang="de-DE" sz="16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35126"/>
            <a:ext cx="1800200" cy="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0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err="1"/>
              <a:t>Inverting</a:t>
            </a:r>
            <a:r>
              <a:rPr lang="de-DE" b="1" dirty="0"/>
              <a:t> </a:t>
            </a:r>
            <a:r>
              <a:rPr lang="de-DE" b="1" dirty="0" err="1"/>
              <a:t>amplifier</a:t>
            </a:r>
            <a:endParaRPr lang="de-DE" b="1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259632" y="764703"/>
            <a:ext cx="7335217" cy="2448273"/>
            <a:chOff x="1691680" y="764704"/>
            <a:chExt cx="7632848" cy="264023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764704"/>
              <a:ext cx="5832648" cy="264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1691680" y="2780928"/>
              <a:ext cx="763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i="1" dirty="0" err="1">
                  <a:latin typeface="Helvetica" pitchFamily="34" charset="0"/>
                  <a:cs typeface="Helvetica" pitchFamily="34" charset="0"/>
                </a:rPr>
                <a:t>I</a:t>
              </a:r>
              <a:r>
                <a:rPr lang="de-DE" i="1" dirty="0" err="1" smtClean="0">
                  <a:latin typeface="Helvetica" pitchFamily="34" charset="0"/>
                  <a:cs typeface="Helvetica" pitchFamily="34" charset="0"/>
                </a:rPr>
                <a:t>nverting</a:t>
              </a:r>
              <a:r>
                <a:rPr lang="de-DE" i="1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i="1" dirty="0" err="1" smtClean="0">
                  <a:latin typeface="Helvetica" pitchFamily="34" charset="0"/>
                  <a:cs typeface="Helvetica" pitchFamily="34" charset="0"/>
                </a:rPr>
                <a:t>amplifier</a:t>
              </a:r>
              <a:endParaRPr lang="de-DE" i="1" dirty="0" smtClean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951588" y="3055296"/>
            <a:ext cx="4536503" cy="3294696"/>
            <a:chOff x="2843808" y="3501009"/>
            <a:chExt cx="3549991" cy="237626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585170"/>
              <a:ext cx="3333967" cy="229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2843808" y="3501009"/>
              <a:ext cx="369332" cy="72007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de-DE" sz="1200" dirty="0" err="1" smtClean="0">
                  <a:latin typeface="Helvetica" pitchFamily="34" charset="0"/>
                  <a:cs typeface="Helvetica" pitchFamily="34" charset="0"/>
                </a:rPr>
                <a:t>voltage</a:t>
              </a:r>
              <a:endParaRPr lang="de-DE" sz="1200" dirty="0" smtClean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580112" y="5189346"/>
              <a:ext cx="8136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Helvetica" pitchFamily="34" charset="0"/>
                  <a:cs typeface="Helvetica" pitchFamily="34" charset="0"/>
                </a:rPr>
                <a:t>time</a:t>
              </a:r>
            </a:p>
          </p:txBody>
        </p:sp>
      </p:grpSp>
      <p:sp>
        <p:nvSpPr>
          <p:cNvPr id="13" name="Rechteck 12"/>
          <p:cNvSpPr/>
          <p:nvPr/>
        </p:nvSpPr>
        <p:spPr>
          <a:xfrm>
            <a:off x="3491880" y="4247358"/>
            <a:ext cx="1492716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slow</a:t>
            </a:r>
            <a:r>
              <a:rPr lang="de-DE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op-amp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473211" y="3484332"/>
            <a:ext cx="1479892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Fast </a:t>
            </a:r>
            <a:r>
              <a:rPr lang="de-DE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op-amp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982042" y="5574401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Helvetica" pitchFamily="34" charset="0"/>
                <a:cs typeface="Helvetica" pitchFamily="34" charset="0"/>
              </a:rPr>
              <a:t>Input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signal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 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5364088" y="4005064"/>
            <a:ext cx="354840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Fast op-amp shows overshoot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and some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ringing</a:t>
            </a:r>
          </a:p>
          <a:p>
            <a:endParaRPr lang="en-US" sz="11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Slow op-amp is fine but slow </a:t>
            </a:r>
          </a:p>
        </p:txBody>
      </p:sp>
    </p:spTree>
    <p:extLst>
      <p:ext uri="{BB962C8B-B14F-4D97-AF65-F5344CB8AC3E}">
        <p14:creationId xmlns:p14="http://schemas.microsoft.com/office/powerpoint/2010/main" val="29300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Golden </a:t>
            </a:r>
            <a:r>
              <a:rPr lang="de-DE" b="1" dirty="0" err="1" smtClean="0"/>
              <a:t>rules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827584" y="980728"/>
            <a:ext cx="8424936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analyse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circuits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with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negative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feedback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we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assume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: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de-DE" dirty="0" smtClean="0">
                <a:latin typeface="Helvetica" pitchFamily="34" charset="0"/>
                <a:cs typeface="Helvetica" pitchFamily="34" charset="0"/>
              </a:rPr>
            </a:b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de-DE" sz="2400" b="1" baseline="-25000" dirty="0" smtClean="0">
                <a:latin typeface="Helvetica" pitchFamily="34" charset="0"/>
                <a:cs typeface="Helvetica" pitchFamily="34" charset="0"/>
              </a:rPr>
              <a:t>+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= U</a:t>
            </a:r>
            <a:r>
              <a:rPr lang="de-DE" sz="3200" b="1" baseline="-25000" dirty="0" smtClean="0">
                <a:latin typeface="Helvetica" pitchFamily="34" charset="0"/>
                <a:cs typeface="Helvetica" pitchFamily="34" charset="0"/>
              </a:rPr>
              <a:t>-</a:t>
            </a:r>
            <a:r>
              <a:rPr lang="de-DE" sz="3200" baseline="-25000" dirty="0" smtClean="0">
                <a:latin typeface="Helvetica" pitchFamily="34" charset="0"/>
                <a:cs typeface="Helvetica" pitchFamily="34" charset="0"/>
              </a:rPr>
              <a:t>	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Note: U</a:t>
            </a:r>
            <a:r>
              <a:rPr lang="de-DE" sz="2400" baseline="-25000" dirty="0">
                <a:latin typeface="Helvetica" pitchFamily="34" charset="0"/>
                <a:cs typeface="Helvetica" pitchFamily="34" charset="0"/>
              </a:rPr>
              <a:t>-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differs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from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de-DE" sz="2400" baseline="-25000" dirty="0" err="1" smtClean="0">
                <a:latin typeface="Helvetica" pitchFamily="34" charset="0"/>
                <a:cs typeface="Helvetica" pitchFamily="34" charset="0"/>
              </a:rPr>
              <a:t>in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due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feedback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!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/>
            </a:r>
            <a:br>
              <a:rPr lang="de-DE" dirty="0">
                <a:latin typeface="Helvetica" pitchFamily="34" charset="0"/>
                <a:cs typeface="Helvetica" pitchFamily="34" charset="0"/>
              </a:rPr>
            </a:br>
            <a:endParaRPr lang="de-DE" dirty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latin typeface="Helvetica" pitchFamily="34" charset="0"/>
                <a:cs typeface="Helvetica" pitchFamily="34" charset="0"/>
              </a:rPr>
              <a:t>The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op-amp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input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impedance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b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infinite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 (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No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flows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into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op-amp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.)</a:t>
            </a:r>
            <a:br>
              <a:rPr lang="de-DE" dirty="0" smtClean="0">
                <a:latin typeface="Helvetica" pitchFamily="34" charset="0"/>
                <a:cs typeface="Helvetica" pitchFamily="34" charset="0"/>
              </a:rPr>
            </a:b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latin typeface="Helvetica" pitchFamily="34" charset="0"/>
                <a:cs typeface="Helvetica" pitchFamily="34" charset="0"/>
              </a:rPr>
              <a:t>The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op-amp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output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impedance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small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.  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(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Output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voltage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does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 not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depend</a:t>
            </a:r>
            <a:endParaRPr lang="de-DE" dirty="0">
              <a:latin typeface="Helvetica" pitchFamily="34" charset="0"/>
              <a:cs typeface="Helvetica" pitchFamily="34" charset="0"/>
            </a:endParaRPr>
          </a:p>
          <a:p>
            <a:pPr marL="4667250" indent="-4667250"/>
            <a:r>
              <a:rPr lang="de-DE" dirty="0" smtClean="0">
                <a:latin typeface="Helvetica" pitchFamily="34" charset="0"/>
                <a:cs typeface="Helvetica" pitchFamily="34" charset="0"/>
              </a:rPr>
              <a:t>	   on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load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and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output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.)</a:t>
            </a:r>
            <a:endParaRPr lang="de-DE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827584" y="3573018"/>
            <a:ext cx="8136904" cy="1243715"/>
            <a:chOff x="827584" y="3501008"/>
            <a:chExt cx="8352928" cy="146673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488" y="4021347"/>
              <a:ext cx="6624738" cy="946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827584" y="3501008"/>
              <a:ext cx="8352928" cy="834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For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the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inverting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amplifier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, </a:t>
              </a:r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this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results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 in:</a:t>
              </a:r>
            </a:p>
            <a:p>
              <a:endParaRPr lang="de-DE" sz="2000" dirty="0" smtClean="0">
                <a:latin typeface="Helvetica" pitchFamily="34" charset="0"/>
                <a:cs typeface="Helvetica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41" y="4816732"/>
            <a:ext cx="3845282" cy="177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27584" y="45811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Helvetica" pitchFamily="34" charset="0"/>
                <a:cs typeface="Helvetica" pitchFamily="34" charset="0"/>
              </a:rPr>
              <a:t>(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virtual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ground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)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3311860" y="5553236"/>
            <a:ext cx="36004" cy="74104"/>
            <a:chOff x="3311860" y="5553236"/>
            <a:chExt cx="36004" cy="74104"/>
          </a:xfrm>
        </p:grpSpPr>
        <p:cxnSp>
          <p:nvCxnSpPr>
            <p:cNvPr id="10" name="Gerade Verbindung 9"/>
            <p:cNvCxnSpPr/>
            <p:nvPr/>
          </p:nvCxnSpPr>
          <p:spPr>
            <a:xfrm>
              <a:off x="3311860" y="5553236"/>
              <a:ext cx="36004" cy="360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H="1">
              <a:off x="3311860" y="5589240"/>
              <a:ext cx="36004" cy="381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/>
          <p:cNvGrpSpPr/>
          <p:nvPr/>
        </p:nvGrpSpPr>
        <p:grpSpPr>
          <a:xfrm>
            <a:off x="3890065" y="5559245"/>
            <a:ext cx="36004" cy="74104"/>
            <a:chOff x="3311860" y="5553236"/>
            <a:chExt cx="36004" cy="74104"/>
          </a:xfrm>
        </p:grpSpPr>
        <p:cxnSp>
          <p:nvCxnSpPr>
            <p:cNvPr id="23" name="Gerade Verbindung 22"/>
            <p:cNvCxnSpPr/>
            <p:nvPr/>
          </p:nvCxnSpPr>
          <p:spPr>
            <a:xfrm>
              <a:off x="3311860" y="5553236"/>
              <a:ext cx="36004" cy="360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H="1">
              <a:off x="3311860" y="5589240"/>
              <a:ext cx="36004" cy="381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>
          <a:xfrm>
            <a:off x="5292080" y="5157192"/>
            <a:ext cx="36004" cy="74104"/>
            <a:chOff x="3311860" y="5553236"/>
            <a:chExt cx="36004" cy="74104"/>
          </a:xfrm>
        </p:grpSpPr>
        <p:cxnSp>
          <p:nvCxnSpPr>
            <p:cNvPr id="29" name="Gerade Verbindung 28"/>
            <p:cNvCxnSpPr/>
            <p:nvPr/>
          </p:nvCxnSpPr>
          <p:spPr>
            <a:xfrm>
              <a:off x="3311860" y="5553236"/>
              <a:ext cx="36004" cy="360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flipH="1">
              <a:off x="3311860" y="5589240"/>
              <a:ext cx="36004" cy="381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feld 19"/>
          <p:cNvSpPr txBox="1"/>
          <p:nvPr/>
        </p:nvSpPr>
        <p:spPr>
          <a:xfrm>
            <a:off x="3806110" y="5594875"/>
            <a:ext cx="3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 pitchFamily="34" charset="0"/>
                <a:cs typeface="Helvetica" pitchFamily="34" charset="0"/>
              </a:rPr>
              <a:t>I</a:t>
            </a:r>
            <a:r>
              <a:rPr lang="en-US" sz="1200" baseline="-25000" dirty="0" smtClean="0">
                <a:latin typeface="Helvetica" pitchFamily="34" charset="0"/>
                <a:cs typeface="Helvetica" pitchFamily="34" charset="0"/>
              </a:rPr>
              <a:t>1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310082" y="4893124"/>
            <a:ext cx="31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I</a:t>
            </a:r>
            <a:r>
              <a:rPr lang="en-US" sz="1400" baseline="-25000" dirty="0" smtClean="0">
                <a:latin typeface="Helvetica" pitchFamily="34" charset="0"/>
                <a:cs typeface="Helvetic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833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/>
              <a:t> </a:t>
            </a:r>
            <a:r>
              <a:rPr lang="de-DE" b="1" dirty="0" smtClean="0"/>
              <a:t>Non-</a:t>
            </a:r>
            <a:r>
              <a:rPr lang="de-DE" b="1" dirty="0" err="1" smtClean="0"/>
              <a:t>inverting</a:t>
            </a:r>
            <a:r>
              <a:rPr lang="de-DE" b="1" dirty="0" smtClean="0"/>
              <a:t> </a:t>
            </a:r>
            <a:r>
              <a:rPr lang="de-DE" b="1" dirty="0" err="1" smtClean="0"/>
              <a:t>amplifier</a:t>
            </a:r>
            <a:endParaRPr lang="de-DE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426074" cy="263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39552" y="3557784"/>
            <a:ext cx="81369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Input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voltage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applied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non-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inverting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mode</a:t>
            </a:r>
            <a:endParaRPr lang="de-DE" sz="24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4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With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golden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rules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Thus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Helvetica" pitchFamily="34" charset="0"/>
              <a:cs typeface="Helvetica" pitchFamily="34" charset="0"/>
            </a:endParaRPr>
          </a:p>
          <a:p>
            <a:pPr marL="266700" indent="-266700"/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	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74" y="4225429"/>
            <a:ext cx="4999579" cy="96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69160"/>
            <a:ext cx="2127448" cy="93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3995936" y="1556792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995936" y="1052736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9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/>
              <a:t> </a:t>
            </a:r>
            <a:r>
              <a:rPr lang="de-DE" b="1" dirty="0" err="1" smtClean="0"/>
              <a:t>Voltage</a:t>
            </a:r>
            <a:r>
              <a:rPr lang="de-DE" b="1" dirty="0" smtClean="0"/>
              <a:t> </a:t>
            </a:r>
            <a:r>
              <a:rPr lang="de-DE" b="1" dirty="0" err="1" smtClean="0"/>
              <a:t>buffer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39552" y="306896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This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circuit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a non-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inverting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amplifier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with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R</a:t>
            </a:r>
            <a:r>
              <a:rPr lang="de-DE" sz="2400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= </a:t>
            </a:r>
            <a:r>
              <a:rPr lang="de-DE" sz="2400" dirty="0" smtClean="0">
                <a:latin typeface="Helvetica" pitchFamily="34" charset="0"/>
                <a:cs typeface="Helvetica" pitchFamily="34" charset="0"/>
                <a:sym typeface="Symbol"/>
              </a:rPr>
              <a:t> 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  <a:sym typeface="Symbol"/>
              </a:rPr>
              <a:t>and</a:t>
            </a:r>
            <a:r>
              <a:rPr lang="de-DE" sz="2400" dirty="0" smtClean="0">
                <a:latin typeface="Helvetica" pitchFamily="34" charset="0"/>
                <a:cs typeface="Helvetica" pitchFamily="34" charset="0"/>
                <a:sym typeface="Symbol"/>
              </a:rPr>
              <a:t>  R</a:t>
            </a:r>
            <a:r>
              <a:rPr lang="de-DE" sz="2400" baseline="-25000" dirty="0" smtClean="0">
                <a:latin typeface="Helvetica" pitchFamily="34" charset="0"/>
                <a:cs typeface="Helvetica" pitchFamily="34" charset="0"/>
                <a:sym typeface="Symbol"/>
              </a:rPr>
              <a:t>2</a:t>
            </a:r>
            <a:r>
              <a:rPr lang="de-DE" sz="2400" dirty="0" smtClean="0">
                <a:latin typeface="Helvetica" pitchFamily="34" charset="0"/>
                <a:cs typeface="Helvetica" pitchFamily="34" charset="0"/>
                <a:sym typeface="Symbol"/>
              </a:rPr>
              <a:t> = 0.</a:t>
            </a:r>
            <a:endParaRPr lang="de-DE" sz="24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5760640" cy="188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2439913" y="3757840"/>
            <a:ext cx="4508351" cy="1147324"/>
            <a:chOff x="2267744" y="4941168"/>
            <a:chExt cx="4220319" cy="756083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941168"/>
              <a:ext cx="4220319" cy="75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5076056" y="513454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/>
                  <a:cs typeface="Arial"/>
                </a:rPr>
                <a:t>≈</a:t>
              </a:r>
              <a:endParaRPr lang="de-DE" dirty="0" smtClean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39552" y="5157192"/>
            <a:ext cx="813690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What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the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point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of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this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circuit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Output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can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provide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larger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than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unbuffered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input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2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Operational </a:t>
            </a:r>
            <a:r>
              <a:rPr lang="de-DE" b="1" dirty="0" err="1" smtClean="0"/>
              <a:t>amplifier</a:t>
            </a:r>
            <a:r>
              <a:rPr lang="de-DE" b="1" dirty="0" smtClean="0"/>
              <a:t> </a:t>
            </a:r>
            <a:r>
              <a:rPr lang="de-DE" b="1" dirty="0" err="1" smtClean="0"/>
              <a:t>as</a:t>
            </a:r>
            <a:r>
              <a:rPr lang="de-DE" b="1" dirty="0" smtClean="0"/>
              <a:t> a </a:t>
            </a:r>
            <a:r>
              <a:rPr lang="de-DE" b="1" dirty="0" err="1" smtClean="0"/>
              <a:t>control</a:t>
            </a:r>
            <a:r>
              <a:rPr lang="de-DE" b="1" dirty="0" smtClean="0"/>
              <a:t> </a:t>
            </a:r>
            <a:r>
              <a:rPr lang="de-DE" b="1" dirty="0" err="1" smtClean="0"/>
              <a:t>loop</a:t>
            </a:r>
            <a:endParaRPr lang="de-DE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3" y="908721"/>
            <a:ext cx="8310240" cy="253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128742" y="52292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and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560" y="522920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Helvetica" pitchFamily="34" charset="0"/>
                <a:cs typeface="Helvetica" pitchFamily="34" charset="0"/>
                <a:sym typeface="Symbol"/>
              </a:rPr>
              <a:t></a:t>
            </a:r>
            <a:endParaRPr lang="de-DE" sz="20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0294" y="3635732"/>
            <a:ext cx="869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>
                <a:latin typeface="Helvetica" pitchFamily="34" charset="0"/>
                <a:cs typeface="Helvetica" pitchFamily="34" charset="0"/>
              </a:rPr>
              <a:t>Assuming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op-amp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output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settles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into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a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stable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state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,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we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can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easily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calculated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gain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…</a:t>
            </a:r>
          </a:p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For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simplicity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,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we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set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K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= 1.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66154"/>
            <a:ext cx="3475905" cy="53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66154"/>
            <a:ext cx="2447205" cy="57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57192"/>
            <a:ext cx="3046157" cy="51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936816" y="468365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and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66" y="5119436"/>
            <a:ext cx="3677094" cy="68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4788024" y="5157192"/>
            <a:ext cx="280831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3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err="1" smtClean="0"/>
              <a:t>Definitions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67544" y="3781489"/>
            <a:ext cx="4036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A</a:t>
            </a:r>
            <a:r>
              <a:rPr lang="de-DE" sz="2000" baseline="-25000" dirty="0" smtClean="0">
                <a:latin typeface="Helvetica" pitchFamily="34" charset="0"/>
                <a:cs typeface="Helvetica" pitchFamily="34" charset="0"/>
              </a:rPr>
              <a:t>D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: 	open-loop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gain</a:t>
            </a:r>
            <a:endParaRPr lang="de-DE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de-DE" sz="1600" i="1" dirty="0" smtClean="0">
                <a:solidFill>
                  <a:srgbClr val="0066CC"/>
                </a:solidFill>
                <a:latin typeface="Helvetica" pitchFamily="34" charset="0"/>
                <a:cs typeface="Helvetica" pitchFamily="34" charset="0"/>
              </a:rPr>
              <a:t>               Leerlaufverstärkung</a:t>
            </a:r>
          </a:p>
          <a:p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A</a:t>
            </a:r>
            <a:r>
              <a:rPr lang="de-DE" sz="2000" dirty="0">
                <a:latin typeface="Helvetica" pitchFamily="34" charset="0"/>
                <a:cs typeface="Helvetica" pitchFamily="34" charset="0"/>
              </a:rPr>
              <a:t>: 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	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closed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-loop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gain</a:t>
            </a:r>
            <a:endParaRPr lang="de-DE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de-DE" sz="1600" i="1" dirty="0" smtClean="0">
                <a:solidFill>
                  <a:srgbClr val="0066CC"/>
                </a:solidFill>
                <a:latin typeface="Helvetica" pitchFamily="34" charset="0"/>
                <a:cs typeface="Helvetica" pitchFamily="34" charset="0"/>
              </a:rPr>
              <a:t>               Verstärkung </a:t>
            </a:r>
            <a:r>
              <a:rPr lang="de-DE" sz="1600" i="1" dirty="0">
                <a:solidFill>
                  <a:srgbClr val="0066CC"/>
                </a:solidFill>
                <a:latin typeface="Helvetica" pitchFamily="34" charset="0"/>
                <a:cs typeface="Helvetica" pitchFamily="34" charset="0"/>
              </a:rPr>
              <a:t>mit </a:t>
            </a:r>
            <a:r>
              <a:rPr lang="de-DE" sz="1600" i="1" dirty="0" smtClean="0">
                <a:solidFill>
                  <a:srgbClr val="0066CC"/>
                </a:solidFill>
                <a:latin typeface="Helvetica" pitchFamily="34" charset="0"/>
                <a:cs typeface="Helvetica" pitchFamily="34" charset="0"/>
              </a:rPr>
              <a:t>Rückkopplung</a:t>
            </a:r>
            <a:endParaRPr lang="de-DE" sz="1600" i="1" dirty="0">
              <a:solidFill>
                <a:srgbClr val="0066CC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K</a:t>
            </a:r>
            <a:r>
              <a:rPr lang="de-DE" sz="2000" baseline="-25000" dirty="0" smtClean="0">
                <a:latin typeface="Helvetica" pitchFamily="34" charset="0"/>
                <a:cs typeface="Helvetica" pitchFamily="34" charset="0"/>
              </a:rPr>
              <a:t>R 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A</a:t>
            </a:r>
            <a:r>
              <a:rPr lang="de-DE" sz="2000" baseline="-25000" dirty="0" smtClean="0">
                <a:latin typeface="Helvetica" pitchFamily="34" charset="0"/>
                <a:cs typeface="Helvetica" pitchFamily="34" charset="0"/>
              </a:rPr>
              <a:t>D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: 	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loop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gain</a:t>
            </a:r>
            <a:endParaRPr lang="de-DE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de-DE" sz="1600" i="1" dirty="0" smtClean="0">
                <a:solidFill>
                  <a:srgbClr val="0066CC"/>
                </a:solidFill>
                <a:latin typeface="Helvetica" pitchFamily="34" charset="0"/>
                <a:cs typeface="Helvetica" pitchFamily="34" charset="0"/>
              </a:rPr>
              <a:t>	Schleifenverstärkung</a:t>
            </a:r>
            <a:endParaRPr lang="de-DE" sz="1600" i="1" dirty="0">
              <a:solidFill>
                <a:srgbClr val="0066CC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03870" y="3188057"/>
            <a:ext cx="4316602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b="1" dirty="0" err="1" smtClean="0">
                <a:latin typeface="Helvetica" pitchFamily="34" charset="0"/>
                <a:cs typeface="Helvetica" pitchFamily="34" charset="0"/>
              </a:rPr>
              <a:t>Examples</a:t>
            </a:r>
            <a:r>
              <a:rPr lang="de-DE" sz="2000" b="1" dirty="0" smtClean="0">
                <a:latin typeface="Helvetica" pitchFamily="34" charset="0"/>
                <a:cs typeface="Helvetica" pitchFamily="34" charset="0"/>
              </a:rPr>
              <a:t>:</a:t>
            </a:r>
          </a:p>
          <a:p>
            <a:endParaRPr lang="de-DE" sz="2000" dirty="0">
              <a:latin typeface="Helvetica" pitchFamily="34" charset="0"/>
              <a:cs typeface="Helvetica" pitchFamily="34" charset="0"/>
            </a:endParaRPr>
          </a:p>
          <a:p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A</a:t>
            </a:r>
            <a:r>
              <a:rPr lang="de-DE" sz="2000" baseline="-25000" dirty="0" smtClean="0">
                <a:latin typeface="Helvetica" pitchFamily="34" charset="0"/>
                <a:cs typeface="Helvetica" pitchFamily="34" charset="0"/>
              </a:rPr>
              <a:t>D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: 	100 K</a:t>
            </a:r>
          </a:p>
          <a:p>
            <a:endParaRPr lang="de-DE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de-DE" sz="2000" dirty="0">
                <a:latin typeface="Helvetica" pitchFamily="34" charset="0"/>
                <a:cs typeface="Helvetica" pitchFamily="34" charset="0"/>
              </a:rPr>
              <a:t>K</a:t>
            </a:r>
            <a:r>
              <a:rPr lang="de-DE" sz="2000" baseline="-25000" dirty="0">
                <a:latin typeface="Helvetica" pitchFamily="34" charset="0"/>
                <a:cs typeface="Helvetica" pitchFamily="34" charset="0"/>
              </a:rPr>
              <a:t>R 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: 	R</a:t>
            </a:r>
            <a:r>
              <a:rPr lang="de-DE" sz="2000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/(R</a:t>
            </a:r>
            <a:r>
              <a:rPr lang="de-DE" sz="2000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+ R</a:t>
            </a:r>
            <a:r>
              <a:rPr lang="de-DE" sz="2000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) </a:t>
            </a:r>
            <a:r>
              <a:rPr lang="de-DE" sz="2000" dirty="0">
                <a:latin typeface="Helvetica" pitchFamily="34" charset="0"/>
                <a:cs typeface="Helvetica" pitchFamily="34" charset="0"/>
              </a:rPr>
              <a:t>= 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1/11,   A </a:t>
            </a:r>
            <a:r>
              <a:rPr lang="de-DE" sz="2000" dirty="0">
                <a:latin typeface="Helvetica" pitchFamily="34" charset="0"/>
                <a:cs typeface="Helvetica" pitchFamily="34" charset="0"/>
              </a:rPr>
              <a:t>≈ 10</a:t>
            </a:r>
          </a:p>
          <a:p>
            <a:endParaRPr lang="de-DE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K</a:t>
            </a:r>
            <a:r>
              <a:rPr lang="de-DE" sz="2000" baseline="-25000" dirty="0" smtClean="0">
                <a:latin typeface="Helvetica" pitchFamily="34" charset="0"/>
                <a:cs typeface="Helvetica" pitchFamily="34" charset="0"/>
              </a:rPr>
              <a:t>R 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A</a:t>
            </a:r>
            <a:r>
              <a:rPr lang="de-DE" sz="2000" baseline="-25000" dirty="0" smtClean="0">
                <a:latin typeface="Helvetica" pitchFamily="34" charset="0"/>
                <a:cs typeface="Helvetica" pitchFamily="34" charset="0"/>
              </a:rPr>
              <a:t>D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: 	10</a:t>
            </a:r>
            <a:r>
              <a:rPr lang="de-DE" sz="2000" baseline="300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de-DE" sz="2000" dirty="0">
              <a:latin typeface="Helvetica" pitchFamily="34" charset="0"/>
              <a:cs typeface="Helvetica" pitchFamily="34" charset="0"/>
            </a:endParaRPr>
          </a:p>
          <a:p>
            <a:endParaRPr lang="de-DE" sz="2000" baseline="300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82902"/>
            <a:ext cx="5179128" cy="96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8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/>
              <a:t> </a:t>
            </a:r>
            <a:r>
              <a:rPr lang="de-DE" b="1" dirty="0" smtClean="0"/>
              <a:t>Charge-</a:t>
            </a:r>
            <a:r>
              <a:rPr lang="de-DE" b="1" dirty="0" err="1" smtClean="0"/>
              <a:t>integrating</a:t>
            </a:r>
            <a:r>
              <a:rPr lang="de-DE" b="1" dirty="0" smtClean="0"/>
              <a:t> </a:t>
            </a:r>
            <a:r>
              <a:rPr lang="de-DE" b="1" dirty="0" err="1" smtClean="0"/>
              <a:t>amplifier</a:t>
            </a:r>
            <a:r>
              <a:rPr lang="de-DE" b="1" dirty="0" smtClean="0"/>
              <a:t> (CIA </a:t>
            </a:r>
            <a:r>
              <a:rPr lang="de-DE" b="1" dirty="0" err="1" smtClean="0"/>
              <a:t>or</a:t>
            </a:r>
            <a:r>
              <a:rPr lang="de-DE" b="1" dirty="0" smtClean="0"/>
              <a:t> CSA)</a:t>
            </a:r>
            <a:endParaRPr lang="de-DE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2" y="869387"/>
            <a:ext cx="84582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547664" y="2858045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Integrator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652120" y="286396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Passive </a:t>
            </a:r>
            <a:r>
              <a:rPr lang="de-DE" sz="1200" dirty="0" err="1" smtClean="0">
                <a:latin typeface="Helvetica" pitchFamily="34" charset="0"/>
                <a:cs typeface="Helvetica" pitchFamily="34" charset="0"/>
              </a:rPr>
              <a:t>low</a:t>
            </a:r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-pass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827584" y="3412233"/>
            <a:ext cx="7776864" cy="937438"/>
            <a:chOff x="827584" y="3412233"/>
            <a:chExt cx="7776864" cy="937438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412233"/>
              <a:ext cx="2664296" cy="93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3815916" y="3431282"/>
              <a:ext cx="684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dirty="0" smtClean="0">
                  <a:latin typeface="Arial"/>
                  <a:cs typeface="Arial"/>
                  <a:sym typeface="Symbol"/>
                </a:rPr>
                <a:t></a:t>
              </a:r>
              <a:endParaRPr lang="de-DE" sz="4000" dirty="0" smtClean="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149" y="3500040"/>
              <a:ext cx="3889299" cy="793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feld 2"/>
          <p:cNvSpPr txBox="1"/>
          <p:nvPr/>
        </p:nvSpPr>
        <p:spPr>
          <a:xfrm>
            <a:off x="755576" y="514790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What is the difference between “active” and “passive” integrators?</a:t>
            </a:r>
          </a:p>
        </p:txBody>
      </p:sp>
      <p:sp>
        <p:nvSpPr>
          <p:cNvPr id="7" name="Rechteck 6"/>
          <p:cNvSpPr/>
          <p:nvPr/>
        </p:nvSpPr>
        <p:spPr>
          <a:xfrm>
            <a:off x="827584" y="4686235"/>
            <a:ext cx="669674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Helvetica" pitchFamily="34" charset="0"/>
                <a:cs typeface="Helvetica" pitchFamily="34" charset="0"/>
              </a:rPr>
              <a:t>C is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being charged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up. Output voltage is going down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!</a:t>
            </a:r>
          </a:p>
          <a:p>
            <a:pPr>
              <a:spcAft>
                <a:spcPts val="600"/>
              </a:spcAft>
            </a:pP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23528" y="3893126"/>
            <a:ext cx="835292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With golden rules: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The „active“ differentiator is much superior to passive CR differentiator. Why?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3182698" cy="9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/>
              <a:t> </a:t>
            </a:r>
            <a:r>
              <a:rPr lang="de-DE" b="1" dirty="0" err="1" smtClean="0"/>
              <a:t>Differentiator</a:t>
            </a:r>
            <a:endParaRPr lang="de-DE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7"/>
            <a:ext cx="5865326" cy="244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0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de-DE" b="1" dirty="0" err="1" smtClean="0"/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525963"/>
          </a:xfrm>
        </p:spPr>
        <p:txBody>
          <a:bodyPr/>
          <a:lstStyle/>
          <a:p>
            <a:r>
              <a:rPr lang="de-DE" dirty="0" smtClean="0"/>
              <a:t>OPVs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transistors</a:t>
            </a:r>
            <a:r>
              <a:rPr lang="de-DE" dirty="0" smtClean="0"/>
              <a:t> at </a:t>
            </a:r>
            <a:r>
              <a:rPr lang="de-DE" dirty="0" err="1" smtClean="0"/>
              <a:t>once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OPVs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cheap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Disadvantage</a:t>
            </a:r>
            <a:r>
              <a:rPr lang="de-DE" dirty="0" smtClean="0"/>
              <a:t>: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bulky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read</a:t>
            </a:r>
            <a:r>
              <a:rPr lang="de-DE" dirty="0" smtClean="0"/>
              <a:t>-out </a:t>
            </a:r>
            <a:r>
              <a:rPr lang="de-DE" dirty="0" err="1" smtClean="0"/>
              <a:t>channels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9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marL="0" indent="0"/>
            <a:r>
              <a:rPr lang="de-DE" sz="2900" b="1" dirty="0" smtClean="0"/>
              <a:t>High-pass </a:t>
            </a:r>
            <a:endParaRPr lang="de-DE" sz="29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t="34038" r="-622" b="-34038"/>
          <a:stretch/>
        </p:blipFill>
        <p:spPr bwMode="auto">
          <a:xfrm>
            <a:off x="3674119" y="3014117"/>
            <a:ext cx="5469881" cy="56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316416" y="6356350"/>
            <a:ext cx="648072" cy="365125"/>
          </a:xfrm>
          <a:prstGeom prst="rect">
            <a:avLst/>
          </a:prstGeom>
        </p:spPr>
        <p:txBody>
          <a:bodyPr/>
          <a:lstStyle/>
          <a:p>
            <a:fld id="{9C1490F7-9EFB-4C71-8273-96164DAD6B73}" type="slidenum">
              <a:rPr lang="de-DE" smtClean="0"/>
              <a:t>20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8"/>
          <a:stretch/>
        </p:blipFill>
        <p:spPr bwMode="auto">
          <a:xfrm>
            <a:off x="4405008" y="1268760"/>
            <a:ext cx="4738992" cy="174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536504" cy="16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92" b="7724"/>
          <a:stretch/>
        </p:blipFill>
        <p:spPr bwMode="auto">
          <a:xfrm>
            <a:off x="179512" y="2673783"/>
            <a:ext cx="2855626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4"/>
          <a:stretch/>
        </p:blipFill>
        <p:spPr bwMode="auto">
          <a:xfrm>
            <a:off x="251520" y="3501008"/>
            <a:ext cx="4025851" cy="81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35875" y="4474697"/>
            <a:ext cx="333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For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			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or</a:t>
            </a:r>
            <a:endParaRPr lang="de-DE" sz="24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de-DE" sz="2400" dirty="0" err="1">
                <a:latin typeface="Helvetica" pitchFamily="34" charset="0"/>
                <a:cs typeface="Helvetica" pitchFamily="34" charset="0"/>
              </a:rPr>
              <a:t>s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mall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R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this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reduces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11107"/>
            <a:ext cx="1296144" cy="38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" y="5319090"/>
            <a:ext cx="2394768" cy="8203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6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/>
              <a:t> </a:t>
            </a:r>
            <a:r>
              <a:rPr lang="de-DE" b="1" dirty="0" err="1" smtClean="0"/>
              <a:t>Logarithmic</a:t>
            </a:r>
            <a:r>
              <a:rPr lang="de-DE" b="1" dirty="0" smtClean="0"/>
              <a:t> </a:t>
            </a:r>
            <a:r>
              <a:rPr lang="de-DE" b="1" dirty="0" err="1" smtClean="0"/>
              <a:t>amplifier</a:t>
            </a:r>
            <a:endParaRPr lang="de-DE" b="1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79512" y="3979590"/>
            <a:ext cx="8928992" cy="2046059"/>
            <a:chOff x="251520" y="3475534"/>
            <a:chExt cx="8928992" cy="2046059"/>
          </a:xfrm>
        </p:grpSpPr>
        <p:sp>
          <p:nvSpPr>
            <p:cNvPr id="3" name="Textfeld 2"/>
            <p:cNvSpPr txBox="1"/>
            <p:nvPr/>
          </p:nvSpPr>
          <p:spPr>
            <a:xfrm>
              <a:off x="251520" y="3645024"/>
              <a:ext cx="799288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Helvetica" pitchFamily="34" charset="0"/>
                  <a:cs typeface="Helvetica" pitchFamily="34" charset="0"/>
                </a:rPr>
                <a:t>With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			   </a:t>
              </a:r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and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     </a:t>
              </a:r>
            </a:p>
            <a:p>
              <a:endParaRPr lang="de-DE" sz="2000" dirty="0">
                <a:latin typeface="Helvetica" pitchFamily="34" charset="0"/>
                <a:cs typeface="Helvetica" pitchFamily="34" charset="0"/>
              </a:endParaRPr>
            </a:p>
            <a:p>
              <a:endParaRPr lang="de-DE" sz="2000" dirty="0" smtClean="0">
                <a:latin typeface="Helvetica" pitchFamily="34" charset="0"/>
                <a:cs typeface="Helvetica" pitchFamily="34" charset="0"/>
              </a:endParaRPr>
            </a:p>
            <a:p>
              <a:endParaRPr lang="de-DE" sz="2000" dirty="0" smtClean="0">
                <a:latin typeface="Helvetica" pitchFamily="34" charset="0"/>
                <a:cs typeface="Helvetica" pitchFamily="34" charset="0"/>
              </a:endParaRPr>
            </a:p>
            <a:p>
              <a:r>
                <a:rPr lang="de-DE" sz="2000" dirty="0" smtClean="0">
                  <a:latin typeface="Helvetica" pitchFamily="34" charset="0"/>
                  <a:cs typeface="Helvetica" pitchFamily="34" charset="0"/>
                  <a:sym typeface="Symbol"/>
                </a:rPr>
                <a:t> 			   </a:t>
              </a:r>
              <a:r>
                <a:rPr lang="de-DE" sz="2000" dirty="0" err="1" smtClean="0">
                  <a:latin typeface="Helvetica" pitchFamily="34" charset="0"/>
                  <a:cs typeface="Helvetica" pitchFamily="34" charset="0"/>
                  <a:sym typeface="Symbol"/>
                </a:rPr>
                <a:t>and</a:t>
              </a:r>
              <a:endParaRPr lang="de-DE" sz="2000" dirty="0" smtClean="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616494"/>
              <a:ext cx="2220071" cy="66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475534"/>
              <a:ext cx="4730500" cy="77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73" y="4797152"/>
              <a:ext cx="2464086" cy="724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939" y="4726708"/>
              <a:ext cx="5259573" cy="79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764704"/>
            <a:ext cx="62960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2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652388"/>
          </a:xfrm>
        </p:spPr>
        <p:txBody>
          <a:bodyPr/>
          <a:lstStyle/>
          <a:p>
            <a:r>
              <a:rPr lang="en-US" b="1" dirty="0" smtClean="0"/>
              <a:t>Exponential amplifier</a:t>
            </a:r>
            <a:endParaRPr lang="en-US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449982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Here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the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diode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and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resistor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positions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are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latin typeface="Helvetica" pitchFamily="34" charset="0"/>
                <a:cs typeface="Helvetica" pitchFamily="34" charset="0"/>
              </a:rPr>
              <a:t>swapped</a:t>
            </a:r>
            <a:r>
              <a:rPr lang="de-DE" sz="2400" dirty="0" smtClean="0">
                <a:latin typeface="Helvetica" pitchFamily="34" charset="0"/>
                <a:cs typeface="Helvetica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7"/>
          <a:stretch/>
        </p:blipFill>
        <p:spPr bwMode="auto">
          <a:xfrm>
            <a:off x="2865412" y="5301208"/>
            <a:ext cx="3341167" cy="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129655"/>
            <a:ext cx="61150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8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400"/>
              <a:t>Analog / Electronic (Transistor / IC)</a:t>
            </a:r>
            <a:r>
              <a:rPr lang="en-US" altLang="de-DE" sz="4000"/>
              <a:t/>
            </a:r>
            <a:br>
              <a:rPr lang="en-US" altLang="de-DE" sz="4000"/>
            </a:br>
            <a:endParaRPr lang="en-US" altLang="de-DE" sz="4000" i="1"/>
          </a:p>
        </p:txBody>
      </p:sp>
      <p:sp>
        <p:nvSpPr>
          <p:cNvPr id="394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3051175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sz="2400"/>
              <a:t>In the 50s and 60s (even 70’s) electronic versions of the analog computer were available</a:t>
            </a:r>
          </a:p>
          <a:p>
            <a:pPr>
              <a:lnSpc>
                <a:spcPct val="90000"/>
              </a:lnSpc>
            </a:pPr>
            <a:r>
              <a:rPr lang="en-US" altLang="de-DE" sz="2400"/>
              <a:t>Generally consisted of Op Amps with the ability to connect them to add, subtract, multiply integrate, etc.</a:t>
            </a:r>
          </a:p>
        </p:txBody>
      </p:sp>
      <p:pic>
        <p:nvPicPr>
          <p:cNvPr id="394244" name="Picture 4" descr="Comdyna G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2819400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245" name="Picture 5" descr="do_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2103438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246" name="Picture 6" descr="eai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2409825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247" name="Picture 7" descr="eai1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200400"/>
            <a:ext cx="2235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248" name="Picture 8" descr="Pace 16-231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1279525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4249" name="AutoShape 9"/>
          <p:cNvSpPr>
            <a:spLocks noChangeArrowheads="1"/>
          </p:cNvSpPr>
          <p:nvPr/>
        </p:nvSpPr>
        <p:spPr bwMode="auto">
          <a:xfrm>
            <a:off x="8991600" y="6705600"/>
            <a:ext cx="76200" cy="76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819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Real </a:t>
            </a:r>
            <a:r>
              <a:rPr lang="de-DE" b="1" dirty="0" err="1" smtClean="0"/>
              <a:t>op-amps</a:t>
            </a:r>
            <a:endParaRPr lang="de-DE" b="1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971600" y="1351801"/>
            <a:ext cx="7141436" cy="3074858"/>
            <a:chOff x="971600" y="908720"/>
            <a:chExt cx="7141436" cy="307485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72" y="908720"/>
              <a:ext cx="6938056" cy="2605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971600" y="3645024"/>
              <a:ext cx="71414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Helvetica" pitchFamily="34" charset="0"/>
                  <a:cs typeface="Helvetica" pitchFamily="34" charset="0"/>
                </a:rPr>
                <a:t>P</a:t>
              </a:r>
              <a:r>
                <a:rPr lang="de-DE" sz="1600" dirty="0" smtClean="0">
                  <a:latin typeface="Helvetica" pitchFamily="34" charset="0"/>
                  <a:cs typeface="Helvetica" pitchFamily="34" charset="0"/>
                </a:rPr>
                <a:t>arameters </a:t>
              </a:r>
              <a:r>
                <a:rPr lang="de-DE" sz="1600" dirty="0" err="1" smtClean="0">
                  <a:latin typeface="Helvetica" pitchFamily="34" charset="0"/>
                  <a:cs typeface="Helvetica" pitchFamily="34" charset="0"/>
                </a:rPr>
                <a:t>of</a:t>
              </a:r>
              <a:r>
                <a:rPr lang="de-DE" sz="1600" dirty="0" smtClean="0">
                  <a:latin typeface="Helvetica" pitchFamily="34" charset="0"/>
                  <a:cs typeface="Helvetica" pitchFamily="34" charset="0"/>
                </a:rPr>
                <a:t> real </a:t>
              </a:r>
              <a:r>
                <a:rPr lang="de-DE" sz="1600" dirty="0" err="1" smtClean="0">
                  <a:latin typeface="Helvetica" pitchFamily="34" charset="0"/>
                  <a:cs typeface="Helvetica" pitchFamily="34" charset="0"/>
                </a:rPr>
                <a:t>and</a:t>
              </a:r>
              <a:r>
                <a:rPr lang="de-DE" sz="1600" dirty="0" smtClean="0">
                  <a:latin typeface="Helvetica" pitchFamily="34" charset="0"/>
                  <a:cs typeface="Helvetica" pitchFamily="34" charset="0"/>
                </a:rPr>
                <a:t> ideal </a:t>
              </a:r>
              <a:r>
                <a:rPr lang="de-DE" sz="1600" dirty="0" err="1" smtClean="0">
                  <a:latin typeface="Helvetica" pitchFamily="34" charset="0"/>
                  <a:cs typeface="Helvetica" pitchFamily="34" charset="0"/>
                </a:rPr>
                <a:t>op-amps</a:t>
              </a:r>
              <a:r>
                <a:rPr lang="de-DE" sz="1600" dirty="0" smtClean="0">
                  <a:latin typeface="Helvetica" pitchFamily="34" charset="0"/>
                  <a:cs typeface="Helvetica" pitchFamily="34" charset="0"/>
                </a:rPr>
                <a:t>. Values </a:t>
              </a:r>
              <a:r>
                <a:rPr lang="de-DE" sz="1600" dirty="0" err="1" smtClean="0">
                  <a:latin typeface="Helvetica" pitchFamily="34" charset="0"/>
                  <a:cs typeface="Helvetica" pitchFamily="34" charset="0"/>
                </a:rPr>
                <a:t>without</a:t>
              </a:r>
              <a:r>
                <a:rPr lang="de-DE" sz="16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1600" dirty="0" err="1" smtClean="0">
                  <a:latin typeface="Helvetica" pitchFamily="34" charset="0"/>
                  <a:cs typeface="Helvetica" pitchFamily="34" charset="0"/>
                </a:rPr>
                <a:t>feedback</a:t>
              </a:r>
              <a:r>
                <a:rPr lang="de-DE" sz="1600" dirty="0" smtClean="0">
                  <a:latin typeface="Helvetica" pitchFamily="34" charset="0"/>
                  <a:cs typeface="Helvetica" pitchFamily="34" charset="0"/>
                </a:rPr>
                <a:t>.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7978527" cy="84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31658" y="5601670"/>
            <a:ext cx="435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Ratio A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/A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G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should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best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be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very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large</a:t>
            </a:r>
          </a:p>
        </p:txBody>
      </p:sp>
    </p:spTree>
    <p:extLst>
      <p:ext uri="{BB962C8B-B14F-4D97-AF65-F5344CB8AC3E}">
        <p14:creationId xmlns:p14="http://schemas.microsoft.com/office/powerpoint/2010/main" val="40143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err="1" smtClean="0"/>
              <a:t>Equivalent</a:t>
            </a:r>
            <a:r>
              <a:rPr lang="de-DE" b="1" dirty="0" smtClean="0"/>
              <a:t> </a:t>
            </a:r>
            <a:r>
              <a:rPr lang="de-DE" b="1" dirty="0" err="1" smtClean="0"/>
              <a:t>circuit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inverting</a:t>
            </a:r>
            <a:r>
              <a:rPr lang="de-DE" b="1" dirty="0" smtClean="0"/>
              <a:t> </a:t>
            </a:r>
            <a:r>
              <a:rPr lang="de-DE" b="1" dirty="0" err="1" smtClean="0"/>
              <a:t>amplifier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145306" y="5229200"/>
            <a:ext cx="7243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de-DE" sz="2000" baseline="-25000" dirty="0" smtClean="0">
                <a:latin typeface="Helvetica" pitchFamily="34" charset="0"/>
                <a:cs typeface="Helvetica" pitchFamily="34" charset="0"/>
              </a:rPr>
              <a:t>- </a:t>
            </a:r>
            <a:r>
              <a:rPr lang="de-DE" sz="2000" dirty="0">
                <a:latin typeface="Helvetica" pitchFamily="34" charset="0"/>
                <a:cs typeface="Helvetica" pitchFamily="34" charset="0"/>
              </a:rPr>
              <a:t>= U</a:t>
            </a:r>
            <a:r>
              <a:rPr lang="de-DE" sz="2000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corresponds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the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voltage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on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the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inverting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input</a:t>
            </a:r>
            <a:endParaRPr lang="de-DE" sz="2000" dirty="0" smtClean="0">
              <a:latin typeface="Helvetica" pitchFamily="34" charset="0"/>
              <a:cs typeface="Helvetica" pitchFamily="34" charset="0"/>
            </a:endParaRPr>
          </a:p>
          <a:p>
            <a:pPr algn="ctr"/>
            <a:endParaRPr lang="de-DE" sz="2000" dirty="0" smtClean="0"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Apply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superposition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principle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.   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Assume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I</a:t>
            </a:r>
            <a:r>
              <a:rPr lang="de-DE" sz="2000" baseline="-25000" dirty="0" err="1">
                <a:latin typeface="Helvetica" pitchFamily="34" charset="0"/>
                <a:cs typeface="Helvetica" pitchFamily="34" charset="0"/>
              </a:rPr>
              <a:t>aus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= 0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and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R</a:t>
            </a:r>
            <a:r>
              <a:rPr lang="de-DE" sz="2000" baseline="-25000" dirty="0">
                <a:latin typeface="Helvetica" pitchFamily="34" charset="0"/>
                <a:cs typeface="Helvetica" pitchFamily="34" charset="0"/>
              </a:rPr>
              <a:t>G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&gt;&gt; R</a:t>
            </a:r>
            <a:r>
              <a:rPr lang="de-DE" sz="2000" baseline="-25000" dirty="0">
                <a:latin typeface="Helvetica" pitchFamily="34" charset="0"/>
                <a:cs typeface="Helvetica" pitchFamily="34" charset="0"/>
              </a:rPr>
              <a:t>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19"/>
            <a:ext cx="5832648" cy="411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6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err="1" smtClean="0"/>
              <a:t>Equivalent</a:t>
            </a:r>
            <a:r>
              <a:rPr lang="de-DE" b="1" dirty="0" smtClean="0"/>
              <a:t> </a:t>
            </a:r>
            <a:r>
              <a:rPr lang="de-DE" b="1" dirty="0" err="1" smtClean="0"/>
              <a:t>circuit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inverting</a:t>
            </a:r>
            <a:r>
              <a:rPr lang="de-DE" b="1" dirty="0" smtClean="0"/>
              <a:t> </a:t>
            </a:r>
            <a:r>
              <a:rPr lang="de-DE" b="1" dirty="0" err="1" smtClean="0"/>
              <a:t>amplifier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097868" y="5529831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de-DE" sz="2800" baseline="-25000" dirty="0">
                <a:latin typeface="Helvetica" pitchFamily="34" charset="0"/>
                <a:cs typeface="Helvetica" pitchFamily="34" charset="0"/>
              </a:rPr>
              <a:t>-</a:t>
            </a:r>
            <a:r>
              <a:rPr lang="de-DE" sz="2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800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sz="2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800" dirty="0" err="1" smtClean="0">
                <a:latin typeface="Helvetica" pitchFamily="34" charset="0"/>
                <a:cs typeface="Helvetica" pitchFamily="34" charset="0"/>
              </a:rPr>
              <a:t>approx</a:t>
            </a:r>
            <a:r>
              <a:rPr lang="de-DE" sz="2800" dirty="0" smtClean="0">
                <a:latin typeface="Helvetica" pitchFamily="34" charset="0"/>
                <a:cs typeface="Helvetica" pitchFamily="34" charset="0"/>
              </a:rPr>
              <a:t>. 0 V  (</a:t>
            </a:r>
            <a:r>
              <a:rPr lang="de-DE" sz="2800" dirty="0" err="1" smtClean="0">
                <a:latin typeface="Helvetica" pitchFamily="34" charset="0"/>
                <a:cs typeface="Helvetica" pitchFamily="34" charset="0"/>
              </a:rPr>
              <a:t>virtual</a:t>
            </a:r>
            <a:r>
              <a:rPr lang="de-DE" sz="2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800" dirty="0" err="1" smtClean="0">
                <a:latin typeface="Helvetica" pitchFamily="34" charset="0"/>
                <a:cs typeface="Helvetica" pitchFamily="34" charset="0"/>
              </a:rPr>
              <a:t>mass</a:t>
            </a:r>
            <a:r>
              <a:rPr lang="de-DE" sz="2800" dirty="0" smtClean="0">
                <a:latin typeface="Helvetica" pitchFamily="34" charset="0"/>
                <a:cs typeface="Helvetica" pitchFamily="34" charset="0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9" b="-1213"/>
          <a:stretch/>
        </p:blipFill>
        <p:spPr bwMode="auto">
          <a:xfrm>
            <a:off x="323528" y="846197"/>
            <a:ext cx="5832648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51270"/>
            <a:ext cx="2304256" cy="91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212976"/>
            <a:ext cx="8964488" cy="93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77962"/>
            <a:ext cx="5256584" cy="88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72" y="4423970"/>
            <a:ext cx="3530624" cy="8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1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/>
              <a:t> </a:t>
            </a:r>
            <a:r>
              <a:rPr lang="de-DE" b="1" dirty="0" err="1" smtClean="0"/>
              <a:t>Op-amp</a:t>
            </a:r>
            <a:r>
              <a:rPr lang="de-DE" b="1" dirty="0" smtClean="0"/>
              <a:t> </a:t>
            </a:r>
            <a:r>
              <a:rPr lang="de-DE" b="1" dirty="0" err="1" smtClean="0"/>
              <a:t>gain</a:t>
            </a:r>
            <a:r>
              <a:rPr lang="de-DE" b="1" dirty="0" smtClean="0"/>
              <a:t> </a:t>
            </a:r>
            <a:r>
              <a:rPr lang="de-DE" b="1" dirty="0" err="1" smtClean="0"/>
              <a:t>frequency</a:t>
            </a:r>
            <a:r>
              <a:rPr lang="de-DE" b="1" dirty="0" smtClean="0"/>
              <a:t> </a:t>
            </a:r>
            <a:r>
              <a:rPr lang="de-DE" b="1" dirty="0" err="1" smtClean="0"/>
              <a:t>response</a:t>
            </a:r>
            <a:endParaRPr lang="de-DE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48" y="1217445"/>
            <a:ext cx="165138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115616" y="292494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err="1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53" y="2151831"/>
            <a:ext cx="2809898" cy="75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95536" y="1258794"/>
            <a:ext cx="542648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Most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op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amps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are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tailored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look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like first-order </a:t>
            </a:r>
          </a:p>
          <a:p>
            <a:r>
              <a:rPr lang="de-DE" dirty="0" smtClean="0">
                <a:latin typeface="Helvetica" pitchFamily="34" charset="0"/>
                <a:cs typeface="Helvetica" pitchFamily="34" charset="0"/>
              </a:rPr>
              <a:t>   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low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-pass (dominant pole):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How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does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negative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feed-back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influence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de-DE" dirty="0" smtClean="0">
                <a:latin typeface="Helvetica" pitchFamily="34" charset="0"/>
                <a:cs typeface="Helvetica" pitchFamily="34" charset="0"/>
              </a:rPr>
            </a:b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the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frequency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response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?</a:t>
            </a:r>
          </a:p>
          <a:p>
            <a:endParaRPr lang="de-DE" dirty="0">
              <a:latin typeface="Helvetica" pitchFamily="34" charset="0"/>
              <a:cs typeface="Helvetica" pitchFamily="34" charset="0"/>
            </a:endParaRPr>
          </a:p>
          <a:p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endParaRPr lang="de-DE" dirty="0">
              <a:latin typeface="Helvetica" pitchFamily="34" charset="0"/>
              <a:cs typeface="Helvetica" pitchFamily="34" charset="0"/>
            </a:endParaRPr>
          </a:p>
          <a:p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endParaRPr lang="de-DE" dirty="0">
              <a:latin typeface="Helvetica" pitchFamily="34" charset="0"/>
              <a:cs typeface="Helvetica" pitchFamily="34" charset="0"/>
            </a:endParaRPr>
          </a:p>
          <a:p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endParaRPr lang="de-DE" dirty="0">
              <a:latin typeface="Helvetica" pitchFamily="34" charset="0"/>
              <a:cs typeface="Helvetica" pitchFamily="34" charset="0"/>
            </a:endParaRPr>
          </a:p>
          <a:p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f </a:t>
            </a:r>
            <a:r>
              <a:rPr lang="de-DE" b="1" dirty="0">
                <a:latin typeface="Helvetica" pitchFamily="34" charset="0"/>
                <a:cs typeface="Helvetica" pitchFamily="34" charset="0"/>
              </a:rPr>
              <a:t>&lt;&lt;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f</a:t>
            </a:r>
            <a:r>
              <a:rPr lang="de-DE" b="1" baseline="-25000" dirty="0" err="1" smtClean="0">
                <a:latin typeface="Helvetica" pitchFamily="34" charset="0"/>
                <a:cs typeface="Helvetica" pitchFamily="34" charset="0"/>
              </a:rPr>
              <a:t>g</a:t>
            </a:r>
            <a:r>
              <a:rPr lang="de-DE" b="1" baseline="-25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:                             (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indep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frequency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!)</a:t>
            </a:r>
          </a:p>
          <a:p>
            <a:endParaRPr lang="de-DE" baseline="-25000" dirty="0">
              <a:latin typeface="Helvetica" pitchFamily="34" charset="0"/>
              <a:cs typeface="Helvetica" pitchFamily="34" charset="0"/>
            </a:endParaRPr>
          </a:p>
          <a:p>
            <a:endParaRPr lang="de-DE" baseline="-25000" dirty="0">
              <a:latin typeface="Helvetica" pitchFamily="34" charset="0"/>
              <a:cs typeface="Helvetica" pitchFamily="34" charset="0"/>
            </a:endParaRPr>
          </a:p>
          <a:p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>
                <a:latin typeface="Helvetica" pitchFamily="34" charset="0"/>
                <a:cs typeface="Helvetica" pitchFamily="34" charset="0"/>
              </a:rPr>
              <a:t>f 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&gt;&gt; </a:t>
            </a:r>
            <a:r>
              <a:rPr lang="de-DE" b="1" dirty="0" err="1">
                <a:latin typeface="Helvetica" pitchFamily="34" charset="0"/>
                <a:cs typeface="Helvetica" pitchFamily="34" charset="0"/>
              </a:rPr>
              <a:t>f</a:t>
            </a:r>
            <a:r>
              <a:rPr lang="de-DE" b="1" baseline="-25000" dirty="0" err="1">
                <a:latin typeface="Helvetica" pitchFamily="34" charset="0"/>
                <a:cs typeface="Helvetica" pitchFamily="34" charset="0"/>
              </a:rPr>
              <a:t>g</a:t>
            </a:r>
            <a:r>
              <a:rPr lang="de-DE" b="1" baseline="-250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:                          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and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endParaRPr lang="de-DE" dirty="0">
              <a:latin typeface="Helvetica" pitchFamily="34" charset="0"/>
              <a:cs typeface="Helvetica" pitchFamily="34" charset="0"/>
            </a:endParaRPr>
          </a:p>
          <a:p>
            <a:endParaRPr lang="de-DE" baseline="-25000" dirty="0">
              <a:latin typeface="Helvetica" pitchFamily="34" charset="0"/>
              <a:cs typeface="Helvetica" pitchFamily="34" charset="0"/>
            </a:endParaRPr>
          </a:p>
          <a:p>
            <a:endParaRPr lang="de-DE" baseline="-250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8" y="2884766"/>
            <a:ext cx="8208913" cy="155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7" name="Gruppieren 7176"/>
          <p:cNvGrpSpPr/>
          <p:nvPr/>
        </p:nvGrpSpPr>
        <p:grpSpPr>
          <a:xfrm>
            <a:off x="5868144" y="4221088"/>
            <a:ext cx="3240360" cy="2592288"/>
            <a:chOff x="179511" y="2022376"/>
            <a:chExt cx="4662933" cy="3494856"/>
          </a:xfrm>
        </p:grpSpPr>
        <p:grpSp>
          <p:nvGrpSpPr>
            <p:cNvPr id="7176" name="Gruppieren 7175"/>
            <p:cNvGrpSpPr/>
            <p:nvPr/>
          </p:nvGrpSpPr>
          <p:grpSpPr>
            <a:xfrm>
              <a:off x="179511" y="2022376"/>
              <a:ext cx="4662933" cy="3494856"/>
              <a:chOff x="179511" y="2022376"/>
              <a:chExt cx="4662933" cy="3494856"/>
            </a:xfrm>
          </p:grpSpPr>
          <p:grpSp>
            <p:nvGrpSpPr>
              <p:cNvPr id="7175" name="Gruppieren 7174"/>
              <p:cNvGrpSpPr/>
              <p:nvPr/>
            </p:nvGrpSpPr>
            <p:grpSpPr>
              <a:xfrm>
                <a:off x="179511" y="2022376"/>
                <a:ext cx="4662933" cy="3494856"/>
                <a:chOff x="179511" y="2022376"/>
                <a:chExt cx="4662933" cy="3494856"/>
              </a:xfrm>
            </p:grpSpPr>
            <p:grpSp>
              <p:nvGrpSpPr>
                <p:cNvPr id="31" name="Gruppieren 30"/>
                <p:cNvGrpSpPr/>
                <p:nvPr/>
              </p:nvGrpSpPr>
              <p:grpSpPr>
                <a:xfrm>
                  <a:off x="179511" y="2022376"/>
                  <a:ext cx="4662933" cy="3494856"/>
                  <a:chOff x="107504" y="2022376"/>
                  <a:chExt cx="4528964" cy="3347985"/>
                </a:xfrm>
              </p:grpSpPr>
              <p:pic>
                <p:nvPicPr>
                  <p:cNvPr id="717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7504" y="2022376"/>
                    <a:ext cx="4528964" cy="33479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7" name="Gerade Verbindung mit Pfeil 6"/>
                  <p:cNvCxnSpPr/>
                  <p:nvPr/>
                </p:nvCxnSpPr>
                <p:spPr>
                  <a:xfrm>
                    <a:off x="1331640" y="2564904"/>
                    <a:ext cx="0" cy="122413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Gerade Verbindung 16"/>
                  <p:cNvCxnSpPr/>
                  <p:nvPr/>
                </p:nvCxnSpPr>
                <p:spPr>
                  <a:xfrm>
                    <a:off x="2123728" y="2642380"/>
                    <a:ext cx="0" cy="193874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Gerade Verbindung 29"/>
                  <p:cNvCxnSpPr/>
                  <p:nvPr/>
                </p:nvCxnSpPr>
                <p:spPr>
                  <a:xfrm>
                    <a:off x="3275856" y="3861048"/>
                    <a:ext cx="0" cy="6680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Gerade Verbindung mit Pfeil 28"/>
                  <p:cNvCxnSpPr/>
                  <p:nvPr/>
                </p:nvCxnSpPr>
                <p:spPr>
                  <a:xfrm>
                    <a:off x="2123728" y="4293096"/>
                    <a:ext cx="1152128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173" name="Gerade Verbindung 7172"/>
                <p:cNvCxnSpPr/>
                <p:nvPr/>
              </p:nvCxnSpPr>
              <p:spPr>
                <a:xfrm>
                  <a:off x="4211960" y="4289673"/>
                  <a:ext cx="0" cy="5040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68" name="Textfeld 7167"/>
              <p:cNvSpPr txBox="1"/>
              <p:nvPr/>
            </p:nvSpPr>
            <p:spPr>
              <a:xfrm>
                <a:off x="1439858" y="3033313"/>
                <a:ext cx="815518" cy="373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>
                    <a:latin typeface="Helvetica" pitchFamily="34" charset="0"/>
                    <a:cs typeface="Helvetica" pitchFamily="34" charset="0"/>
                  </a:rPr>
                  <a:t>1,000</a:t>
                </a:r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2524444" y="4115710"/>
                <a:ext cx="917140" cy="373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>
                    <a:latin typeface="Helvetica" pitchFamily="34" charset="0"/>
                    <a:cs typeface="Helvetica" pitchFamily="34" charset="0"/>
                  </a:rPr>
                  <a:t>1,000</a:t>
                </a:r>
              </a:p>
            </p:txBody>
          </p:sp>
        </p:grp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676" y="3985952"/>
              <a:ext cx="436568" cy="37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26" b="9526"/>
          <a:stretch/>
        </p:blipFill>
        <p:spPr bwMode="auto">
          <a:xfrm>
            <a:off x="1750841" y="4703585"/>
            <a:ext cx="1368152" cy="6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51" y="5442561"/>
            <a:ext cx="1427412" cy="10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516978"/>
            <a:ext cx="1633284" cy="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0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4488929" y="2220544"/>
            <a:ext cx="4608512" cy="1418674"/>
            <a:chOff x="4499992" y="2348880"/>
            <a:chExt cx="4608512" cy="1418674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348880"/>
              <a:ext cx="4608512" cy="95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4853508" y="3429000"/>
              <a:ext cx="4254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Helvetica" pitchFamily="34" charset="0"/>
                  <a:cs typeface="Helvetica" pitchFamily="34" charset="0"/>
                </a:rPr>
                <a:t>   f</a:t>
              </a:r>
              <a:r>
                <a:rPr lang="de-DE" sz="1600" baseline="-25000" dirty="0" smtClean="0">
                  <a:latin typeface="Helvetica" pitchFamily="34" charset="0"/>
                  <a:cs typeface="Helvetica" pitchFamily="34" charset="0"/>
                </a:rPr>
                <a:t>0</a:t>
              </a:r>
              <a:r>
                <a:rPr lang="de-DE" sz="1600" dirty="0" smtClean="0">
                  <a:latin typeface="Helvetica" pitchFamily="34" charset="0"/>
                  <a:cs typeface="Helvetica" pitchFamily="34" charset="0"/>
                </a:rPr>
                <a:t> = </a:t>
              </a:r>
              <a:r>
                <a:rPr lang="de-DE" sz="1600" dirty="0" err="1" smtClean="0">
                  <a:latin typeface="Helvetica" pitchFamily="34" charset="0"/>
                  <a:cs typeface="Helvetica" pitchFamily="34" charset="0"/>
                </a:rPr>
                <a:t>frequency</a:t>
              </a:r>
              <a:r>
                <a:rPr lang="de-DE" sz="1600" dirty="0" smtClean="0">
                  <a:latin typeface="Helvetica" pitchFamily="34" charset="0"/>
                  <a:cs typeface="Helvetica" pitchFamily="34" charset="0"/>
                </a:rPr>
                <a:t> at </a:t>
              </a:r>
              <a:r>
                <a:rPr lang="de-DE" sz="1600" dirty="0" err="1" smtClean="0">
                  <a:latin typeface="Helvetica" pitchFamily="34" charset="0"/>
                  <a:cs typeface="Helvetica" pitchFamily="34" charset="0"/>
                </a:rPr>
                <a:t>gain</a:t>
              </a:r>
              <a:r>
                <a:rPr lang="de-DE" sz="1600" dirty="0" smtClean="0">
                  <a:latin typeface="Helvetica" pitchFamily="34" charset="0"/>
                  <a:cs typeface="Helvetica" pitchFamily="34" charset="0"/>
                </a:rPr>
                <a:t> 1 (= 0 </a:t>
              </a:r>
              <a:r>
                <a:rPr lang="de-DE" sz="1600" dirty="0" err="1" smtClean="0">
                  <a:latin typeface="Helvetica" pitchFamily="34" charset="0"/>
                  <a:cs typeface="Helvetica" pitchFamily="34" charset="0"/>
                </a:rPr>
                <a:t>db</a:t>
              </a:r>
              <a:r>
                <a:rPr lang="de-DE" sz="1600" dirty="0" smtClean="0">
                  <a:latin typeface="Helvetica" pitchFamily="34" charset="0"/>
                  <a:cs typeface="Helvetica" pitchFamily="34" charset="0"/>
                </a:rPr>
                <a:t>)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/>
              <a:t> </a:t>
            </a:r>
            <a:r>
              <a:rPr lang="de-DE" b="1" dirty="0" err="1" smtClean="0"/>
              <a:t>Gain</a:t>
            </a:r>
            <a:r>
              <a:rPr lang="de-DE" b="1" dirty="0" smtClean="0"/>
              <a:t>  vs. </a:t>
            </a:r>
            <a:r>
              <a:rPr lang="de-DE" b="1" dirty="0" err="1" smtClean="0"/>
              <a:t>bandwidth</a:t>
            </a:r>
            <a:endParaRPr lang="de-DE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2076"/>
            <a:ext cx="1924038" cy="100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251520" y="551723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One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can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trade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off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bandwidth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and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gain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. </a:t>
            </a:r>
          </a:p>
          <a:p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Reducing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the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amplification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by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a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factor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ten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increases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bandwidth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by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ten.</a:t>
            </a:r>
            <a:endParaRPr lang="de-DE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15616" y="292494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err="1" smtClean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7177" name="Gruppieren 7176"/>
          <p:cNvGrpSpPr/>
          <p:nvPr/>
        </p:nvGrpSpPr>
        <p:grpSpPr>
          <a:xfrm>
            <a:off x="179511" y="2022376"/>
            <a:ext cx="4662933" cy="3494856"/>
            <a:chOff x="179511" y="2022376"/>
            <a:chExt cx="4662933" cy="3494856"/>
          </a:xfrm>
        </p:grpSpPr>
        <p:grpSp>
          <p:nvGrpSpPr>
            <p:cNvPr id="7176" name="Gruppieren 7175"/>
            <p:cNvGrpSpPr/>
            <p:nvPr/>
          </p:nvGrpSpPr>
          <p:grpSpPr>
            <a:xfrm>
              <a:off x="179511" y="2022376"/>
              <a:ext cx="4662933" cy="3494856"/>
              <a:chOff x="179511" y="2022376"/>
              <a:chExt cx="4662933" cy="3494856"/>
            </a:xfrm>
          </p:grpSpPr>
          <p:grpSp>
            <p:nvGrpSpPr>
              <p:cNvPr id="7175" name="Gruppieren 7174"/>
              <p:cNvGrpSpPr/>
              <p:nvPr/>
            </p:nvGrpSpPr>
            <p:grpSpPr>
              <a:xfrm>
                <a:off x="179511" y="2022376"/>
                <a:ext cx="4662933" cy="3494856"/>
                <a:chOff x="179511" y="2022376"/>
                <a:chExt cx="4662933" cy="3494856"/>
              </a:xfrm>
            </p:grpSpPr>
            <p:grpSp>
              <p:nvGrpSpPr>
                <p:cNvPr id="31" name="Gruppieren 30"/>
                <p:cNvGrpSpPr/>
                <p:nvPr/>
              </p:nvGrpSpPr>
              <p:grpSpPr>
                <a:xfrm>
                  <a:off x="179511" y="2022376"/>
                  <a:ext cx="4662933" cy="3494856"/>
                  <a:chOff x="107504" y="2022376"/>
                  <a:chExt cx="4528964" cy="3347985"/>
                </a:xfrm>
              </p:grpSpPr>
              <p:pic>
                <p:nvPicPr>
                  <p:cNvPr id="717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7504" y="2022376"/>
                    <a:ext cx="4528964" cy="33479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7" name="Gerade Verbindung mit Pfeil 6"/>
                  <p:cNvCxnSpPr/>
                  <p:nvPr/>
                </p:nvCxnSpPr>
                <p:spPr>
                  <a:xfrm>
                    <a:off x="1331640" y="2564904"/>
                    <a:ext cx="0" cy="122413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Gerade Verbindung 16"/>
                  <p:cNvCxnSpPr/>
                  <p:nvPr/>
                </p:nvCxnSpPr>
                <p:spPr>
                  <a:xfrm>
                    <a:off x="2123728" y="2642380"/>
                    <a:ext cx="0" cy="193874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Gerade Verbindung 29"/>
                  <p:cNvCxnSpPr/>
                  <p:nvPr/>
                </p:nvCxnSpPr>
                <p:spPr>
                  <a:xfrm>
                    <a:off x="3275856" y="3861048"/>
                    <a:ext cx="0" cy="6680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Gerade Verbindung mit Pfeil 28"/>
                  <p:cNvCxnSpPr/>
                  <p:nvPr/>
                </p:nvCxnSpPr>
                <p:spPr>
                  <a:xfrm>
                    <a:off x="2123728" y="4293096"/>
                    <a:ext cx="1152128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173" name="Gerade Verbindung 7172"/>
                <p:cNvCxnSpPr/>
                <p:nvPr/>
              </p:nvCxnSpPr>
              <p:spPr>
                <a:xfrm>
                  <a:off x="4211960" y="4289673"/>
                  <a:ext cx="0" cy="5040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68" name="Textfeld 7167"/>
              <p:cNvSpPr txBox="1"/>
              <p:nvPr/>
            </p:nvSpPr>
            <p:spPr>
              <a:xfrm>
                <a:off x="1439858" y="3033313"/>
                <a:ext cx="64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>
                    <a:latin typeface="Helvetica" pitchFamily="34" charset="0"/>
                    <a:cs typeface="Helvetica" pitchFamily="34" charset="0"/>
                  </a:rPr>
                  <a:t>1,000</a:t>
                </a:r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2524444" y="4115710"/>
                <a:ext cx="64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>
                    <a:latin typeface="Helvetica" pitchFamily="34" charset="0"/>
                    <a:cs typeface="Helvetica" pitchFamily="34" charset="0"/>
                  </a:rPr>
                  <a:t>1,000</a:t>
                </a:r>
              </a:p>
            </p:txBody>
          </p:sp>
        </p:grp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676" y="3985952"/>
              <a:ext cx="436568" cy="37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feld 2"/>
          <p:cNvSpPr txBox="1"/>
          <p:nvPr/>
        </p:nvSpPr>
        <p:spPr>
          <a:xfrm>
            <a:off x="5076056" y="17728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Gain-bandwidth-product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(GBP)</a:t>
            </a:r>
          </a:p>
        </p:txBody>
      </p:sp>
    </p:spTree>
    <p:extLst>
      <p:ext uri="{BB962C8B-B14F-4D97-AF65-F5344CB8AC3E}">
        <p14:creationId xmlns:p14="http://schemas.microsoft.com/office/powerpoint/2010/main" val="20256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de-DE" b="1" dirty="0" err="1" smtClean="0"/>
              <a:t>Oscillators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4509120"/>
            <a:ext cx="5688632" cy="392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800" dirty="0" smtClean="0"/>
              <a:t>Square </a:t>
            </a:r>
            <a:r>
              <a:rPr lang="de-DE" sz="1800" dirty="0" err="1" smtClean="0"/>
              <a:t>wave</a:t>
            </a:r>
            <a:r>
              <a:rPr lang="de-DE" sz="1800" dirty="0" smtClean="0"/>
              <a:t> </a:t>
            </a:r>
            <a:r>
              <a:rPr lang="de-DE" sz="1800" dirty="0" err="1" smtClean="0"/>
              <a:t>generator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9" y="836712"/>
            <a:ext cx="887387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64" y="5214726"/>
            <a:ext cx="3721544" cy="95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6517"/>
            <a:ext cx="2277744" cy="3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340768"/>
            <a:ext cx="2520281" cy="36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63142" y="764703"/>
            <a:ext cx="2636650" cy="86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800" dirty="0" err="1" smtClean="0"/>
              <a:t>There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two</a:t>
            </a:r>
            <a:r>
              <a:rPr lang="de-DE" sz="1800" dirty="0" smtClean="0"/>
              <a:t> </a:t>
            </a:r>
            <a:r>
              <a:rPr lang="de-DE" sz="1800" dirty="0" err="1" smtClean="0"/>
              <a:t>stable</a:t>
            </a:r>
            <a:r>
              <a:rPr lang="de-DE" sz="1800" dirty="0" smtClean="0"/>
              <a:t> </a:t>
            </a:r>
            <a:r>
              <a:rPr lang="de-DE" sz="1800" dirty="0" err="1" smtClean="0"/>
              <a:t>output</a:t>
            </a:r>
            <a:r>
              <a:rPr lang="de-DE" sz="1800" dirty="0" smtClean="0"/>
              <a:t> </a:t>
            </a:r>
            <a:r>
              <a:rPr lang="de-DE" sz="1800" dirty="0" err="1" smtClean="0"/>
              <a:t>voltage</a:t>
            </a:r>
            <a:r>
              <a:rPr lang="de-DE" sz="1800" dirty="0" smtClean="0"/>
              <a:t> </a:t>
            </a:r>
            <a:r>
              <a:rPr lang="de-DE" sz="1800" dirty="0" err="1" smtClean="0"/>
              <a:t>states</a:t>
            </a:r>
            <a:r>
              <a:rPr lang="de-DE" sz="1800" dirty="0" smtClean="0"/>
              <a:t>: </a:t>
            </a:r>
          </a:p>
          <a:p>
            <a:pPr marL="0" indent="0" algn="ctr">
              <a:buFont typeface="Arial" pitchFamily="34" charset="0"/>
              <a:buNone/>
            </a:pPr>
            <a:endParaRPr lang="de-DE" sz="1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2" y="1785418"/>
            <a:ext cx="1057939" cy="30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2" y="1449692"/>
            <a:ext cx="1077745" cy="3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5181134" y="1670400"/>
            <a:ext cx="360040" cy="2300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5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en-US" b="1" dirty="0" smtClean="0"/>
              <a:t>What </a:t>
            </a:r>
            <a:r>
              <a:rPr lang="en-US" b="1" dirty="0"/>
              <a:t>are </a:t>
            </a:r>
            <a:r>
              <a:rPr lang="en-US" b="1" dirty="0" err="1"/>
              <a:t>ap</a:t>
            </a:r>
            <a:r>
              <a:rPr lang="en-US" b="1" dirty="0"/>
              <a:t> amps good for</a:t>
            </a:r>
            <a:r>
              <a:rPr lang="en-US" b="1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Universal flexible </a:t>
            </a:r>
            <a:r>
              <a:rPr lang="de-DE" dirty="0" err="1" smtClean="0"/>
              <a:t>amplifies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voltages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currents</a:t>
            </a:r>
            <a:endParaRPr lang="de-DE" dirty="0" smtClean="0"/>
          </a:p>
          <a:p>
            <a:r>
              <a:rPr lang="de-DE" dirty="0" smtClean="0"/>
              <a:t>Charge-sensitive </a:t>
            </a:r>
            <a:r>
              <a:rPr lang="de-DE" dirty="0" err="1" smtClean="0"/>
              <a:t>amplifiers</a:t>
            </a:r>
            <a:endParaRPr lang="de-DE" dirty="0" smtClean="0"/>
          </a:p>
          <a:p>
            <a:r>
              <a:rPr lang="de-DE" dirty="0" err="1" smtClean="0"/>
              <a:t>Buffer</a:t>
            </a:r>
            <a:endParaRPr lang="de-DE" dirty="0" smtClean="0"/>
          </a:p>
          <a:p>
            <a:r>
              <a:rPr lang="de-DE" dirty="0" err="1" smtClean="0"/>
              <a:t>Comparator</a:t>
            </a:r>
            <a:endParaRPr lang="de-DE" dirty="0" smtClean="0"/>
          </a:p>
          <a:p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filters</a:t>
            </a:r>
            <a:endParaRPr lang="de-DE" dirty="0" smtClean="0"/>
          </a:p>
          <a:p>
            <a:r>
              <a:rPr lang="de-DE" dirty="0" smtClean="0"/>
              <a:t>Components in ADCs </a:t>
            </a:r>
            <a:r>
              <a:rPr lang="de-DE" dirty="0" err="1" smtClean="0"/>
              <a:t>and</a:t>
            </a:r>
            <a:r>
              <a:rPr lang="de-DE" dirty="0" smtClean="0"/>
              <a:t> DACs</a:t>
            </a:r>
          </a:p>
          <a:p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97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4591669"/>
            <a:ext cx="8229600" cy="7815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dirty="0" smtClean="0"/>
              <a:t>A 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oscillation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a </a:t>
            </a:r>
            <a:r>
              <a:rPr lang="de-DE" dirty="0" err="1" smtClean="0"/>
              <a:t>combined</a:t>
            </a:r>
            <a:r>
              <a:rPr lang="de-DE" dirty="0" smtClean="0"/>
              <a:t> </a:t>
            </a:r>
            <a:r>
              <a:rPr lang="de-DE" dirty="0" err="1" smtClean="0"/>
              <a:t>op-amp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feed-back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smtClean="0"/>
              <a:t>± 360° </a:t>
            </a:r>
            <a:endParaRPr lang="de-DE" dirty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-passes?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27670" y="116632"/>
            <a:ext cx="8229600" cy="65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de-DE" b="1" dirty="0" smtClean="0"/>
              <a:t>Phase </a:t>
            </a:r>
            <a:r>
              <a:rPr lang="de-DE" b="1" dirty="0" err="1" smtClean="0"/>
              <a:t>shift</a:t>
            </a:r>
            <a:r>
              <a:rPr lang="de-DE" b="1" dirty="0" smtClean="0"/>
              <a:t> </a:t>
            </a:r>
            <a:r>
              <a:rPr lang="de-DE" b="1" dirty="0" err="1" smtClean="0"/>
              <a:t>oscillator</a:t>
            </a:r>
            <a:endParaRPr lang="de-D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89" y="1340768"/>
            <a:ext cx="872836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5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/>
              <a:t>Bode </a:t>
            </a:r>
            <a:r>
              <a:rPr lang="de-DE" b="1" dirty="0" err="1" smtClean="0"/>
              <a:t>plot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first-order </a:t>
            </a:r>
            <a:r>
              <a:rPr lang="de-DE" b="1" dirty="0" err="1" smtClean="0"/>
              <a:t>low</a:t>
            </a:r>
            <a:r>
              <a:rPr lang="de-DE" b="1" dirty="0" smtClean="0"/>
              <a:t>-pass</a:t>
            </a:r>
            <a:r>
              <a:rPr lang="de-DE" b="1" dirty="0"/>
              <a:t/>
            </a:r>
            <a:br>
              <a:rPr lang="de-DE" b="1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666362" cy="502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9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968552" cy="431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de-DE" b="1" dirty="0" err="1" smtClean="0"/>
              <a:t>Many</a:t>
            </a:r>
            <a:r>
              <a:rPr lang="de-DE" b="1" dirty="0" smtClean="0"/>
              <a:t> </a:t>
            </a:r>
            <a:r>
              <a:rPr lang="de-DE" b="1" dirty="0" err="1" smtClean="0"/>
              <a:t>low</a:t>
            </a:r>
            <a:r>
              <a:rPr lang="de-DE" b="1" dirty="0" smtClean="0"/>
              <a:t>-passes…</a:t>
            </a:r>
            <a:r>
              <a:rPr lang="de-DE" b="1" dirty="0"/>
              <a:t/>
            </a:r>
            <a:br>
              <a:rPr lang="de-DE" b="1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Maximum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increases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n </a:t>
            </a:r>
            <a:r>
              <a:rPr lang="de-DE" dirty="0" err="1" smtClean="0"/>
              <a:t>times</a:t>
            </a:r>
            <a:r>
              <a:rPr lang="de-DE" dirty="0" smtClean="0"/>
              <a:t> -90°</a:t>
            </a:r>
          </a:p>
          <a:p>
            <a:r>
              <a:rPr lang="de-DE" dirty="0" err="1" smtClean="0"/>
              <a:t>Steepest</a:t>
            </a:r>
            <a:r>
              <a:rPr lang="de-DE" dirty="0" smtClean="0"/>
              <a:t> </a:t>
            </a:r>
            <a:r>
              <a:rPr lang="de-DE" dirty="0" err="1" smtClean="0"/>
              <a:t>slope</a:t>
            </a:r>
            <a:r>
              <a:rPr lang="de-DE" dirty="0" smtClean="0"/>
              <a:t> at </a:t>
            </a:r>
            <a:r>
              <a:rPr lang="el-GR" dirty="0" smtClean="0"/>
              <a:t>ω</a:t>
            </a:r>
            <a:r>
              <a:rPr lang="de-DE" baseline="-25000" dirty="0" smtClean="0"/>
              <a:t>-3db</a:t>
            </a:r>
            <a:endParaRPr lang="de-DE" baseline="-25000" dirty="0"/>
          </a:p>
        </p:txBody>
      </p:sp>
      <p:sp>
        <p:nvSpPr>
          <p:cNvPr id="7" name="Rechteck 6"/>
          <p:cNvSpPr/>
          <p:nvPr/>
        </p:nvSpPr>
        <p:spPr>
          <a:xfrm>
            <a:off x="6804248" y="3140968"/>
            <a:ext cx="2073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 err="1" smtClean="0"/>
              <a:t>From</a:t>
            </a:r>
            <a:r>
              <a:rPr lang="de-DE" i="1" dirty="0" smtClean="0"/>
              <a:t>: „</a:t>
            </a:r>
            <a:r>
              <a:rPr lang="de-DE" i="1" dirty="0" err="1" smtClean="0"/>
              <a:t>Op</a:t>
            </a:r>
            <a:r>
              <a:rPr lang="de-DE" i="1" dirty="0" smtClean="0"/>
              <a:t> </a:t>
            </a:r>
            <a:r>
              <a:rPr lang="de-DE" i="1" dirty="0" err="1" smtClean="0"/>
              <a:t>amps</a:t>
            </a:r>
            <a:r>
              <a:rPr lang="de-DE" i="1" dirty="0" smtClean="0"/>
              <a:t>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smtClean="0"/>
              <a:t/>
            </a:r>
            <a:br>
              <a:rPr lang="de-DE" i="1" dirty="0" smtClean="0"/>
            </a:br>
            <a:r>
              <a:rPr lang="de-DE" i="1" dirty="0" err="1" smtClean="0"/>
              <a:t>everyone</a:t>
            </a:r>
            <a:r>
              <a:rPr lang="de-DE" i="1" dirty="0" smtClean="0"/>
              <a:t>“</a:t>
            </a:r>
            <a:endParaRPr lang="de-DE" i="1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44008" y="1340768"/>
            <a:ext cx="72008" cy="31683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6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3284984"/>
            <a:ext cx="8424936" cy="781547"/>
          </a:xfrm>
        </p:spPr>
        <p:txBody>
          <a:bodyPr>
            <a:noAutofit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endParaRPr lang="de-DE" dirty="0" smtClean="0"/>
          </a:p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feed-back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±360°, </a:t>
            </a:r>
            <a:r>
              <a:rPr lang="de-DE" dirty="0" err="1" smtClean="0"/>
              <a:t>circuit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oscillate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Resonance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</a:t>
            </a:r>
            <a:r>
              <a:rPr lang="de-DE" sz="1800" dirty="0" smtClean="0"/>
              <a:t>RC    </a:t>
            </a:r>
            <a:r>
              <a:rPr lang="de-DE" sz="1800" dirty="0"/>
              <a:t>(</a:t>
            </a:r>
            <a:r>
              <a:rPr lang="de-DE" sz="1800" dirty="0" err="1"/>
              <a:t>here</a:t>
            </a:r>
            <a:r>
              <a:rPr lang="de-DE" sz="1800" dirty="0"/>
              <a:t> </a:t>
            </a:r>
            <a:r>
              <a:rPr lang="de-DE" sz="1800" dirty="0" err="1" smtClean="0"/>
              <a:t>oscillation</a:t>
            </a:r>
            <a:r>
              <a:rPr lang="de-DE" sz="1800" dirty="0" smtClean="0"/>
              <a:t> at  </a:t>
            </a:r>
            <a:r>
              <a:rPr lang="el-GR" sz="1800" dirty="0" smtClean="0"/>
              <a:t>ω</a:t>
            </a:r>
            <a:r>
              <a:rPr lang="de-DE" sz="1800" dirty="0" smtClean="0"/>
              <a:t> = 1.73/RC)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27670" y="116632"/>
            <a:ext cx="8229600" cy="65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de-DE" b="1" dirty="0" smtClean="0"/>
              <a:t>Phase </a:t>
            </a:r>
            <a:r>
              <a:rPr lang="de-DE" b="1" dirty="0" err="1" smtClean="0"/>
              <a:t>shift</a:t>
            </a:r>
            <a:r>
              <a:rPr lang="de-DE" b="1" dirty="0" smtClean="0"/>
              <a:t> </a:t>
            </a:r>
            <a:r>
              <a:rPr lang="de-DE" b="1" dirty="0" err="1" smtClean="0"/>
              <a:t>oscillator</a:t>
            </a:r>
            <a:endParaRPr lang="de-DE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5395913" cy="1311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970333" y="726731"/>
            <a:ext cx="7150969" cy="2254769"/>
            <a:chOff x="1259632" y="836712"/>
            <a:chExt cx="7150969" cy="225476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836712"/>
              <a:ext cx="7007924" cy="225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7812360" y="1916995"/>
              <a:ext cx="5982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Helvetica" pitchFamily="34" charset="0"/>
                  <a:cs typeface="Helvetica" pitchFamily="34" charset="0"/>
                  <a:sym typeface="Wingdings" panose="05000000000000000000" pitchFamily="2" charset="2"/>
                </a:rPr>
                <a:t>U</a:t>
              </a:r>
              <a:r>
                <a:rPr lang="en-US" baseline="-25000" dirty="0" err="1">
                  <a:latin typeface="Helvetica" pitchFamily="34" charset="0"/>
                  <a:cs typeface="Helvetica" pitchFamily="34" charset="0"/>
                  <a:sym typeface="Wingdings" panose="05000000000000000000" pitchFamily="2" charset="2"/>
                </a:rPr>
                <a:t>aus</a:t>
              </a:r>
              <a:endParaRPr lang="de-DE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763688" y="1988840"/>
              <a:ext cx="5549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Helvetica" pitchFamily="34" charset="0"/>
                  <a:cs typeface="Helvetica" pitchFamily="34" charset="0"/>
                  <a:sym typeface="Wingdings" panose="05000000000000000000" pitchFamily="2" charset="2"/>
                </a:rPr>
                <a:t>U</a:t>
              </a:r>
              <a:r>
                <a:rPr lang="en-US" baseline="-25000" dirty="0" err="1" smtClean="0">
                  <a:latin typeface="Helvetica" pitchFamily="34" charset="0"/>
                  <a:cs typeface="Helvetica" pitchFamily="34" charset="0"/>
                  <a:sym typeface="Wingdings" panose="05000000000000000000" pitchFamily="2" charset="2"/>
                </a:rPr>
                <a:t>ein</a:t>
              </a:r>
              <a:endParaRPr lang="de-DE" dirty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2411760" y="23488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φ</a:t>
            </a:r>
            <a:r>
              <a:rPr lang="de-DE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= </a:t>
            </a:r>
            <a:r>
              <a:rPr lang="de-DE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-</a:t>
            </a:r>
            <a:r>
              <a:rPr lang="de-DE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180°</a:t>
            </a:r>
            <a:endParaRPr lang="de-DE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499992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φ </a:t>
            </a:r>
            <a:r>
              <a:rPr lang="de-DE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= -60°</a:t>
            </a:r>
            <a:endParaRPr lang="de-DE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724128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φ </a:t>
            </a:r>
            <a:r>
              <a:rPr lang="de-DE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= -60°</a:t>
            </a:r>
            <a:endParaRPr lang="de-DE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524328" y="147835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φ</a:t>
            </a:r>
            <a:r>
              <a:rPr lang="de-DE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= -60°</a:t>
            </a:r>
            <a:endParaRPr lang="de-DE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err="1" smtClean="0"/>
              <a:t>Another</a:t>
            </a:r>
            <a:r>
              <a:rPr lang="de-DE" b="1" dirty="0" smtClean="0"/>
              <a:t> </a:t>
            </a:r>
            <a:r>
              <a:rPr lang="de-DE" b="1" dirty="0" err="1" smtClean="0"/>
              <a:t>phase</a:t>
            </a:r>
            <a:r>
              <a:rPr lang="de-DE" b="1" dirty="0" smtClean="0"/>
              <a:t> </a:t>
            </a:r>
            <a:r>
              <a:rPr lang="de-DE" b="1" dirty="0" err="1" smtClean="0"/>
              <a:t>shift</a:t>
            </a:r>
            <a:r>
              <a:rPr lang="de-DE" b="1" dirty="0" smtClean="0"/>
              <a:t> </a:t>
            </a:r>
            <a:r>
              <a:rPr lang="de-DE" b="1" dirty="0" err="1" smtClean="0"/>
              <a:t>oscillator</a:t>
            </a:r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27584" y="4293096"/>
            <a:ext cx="76328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Chain of active integrator (op-amp), two low-pass filters and voltage buffer (op-amp). 	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Adjustable resistor acts as feed-back  between op-amp 2 output and op-amp 1 input.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No external input!     (Op-amp power supplies are not shown.)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3966"/>
            <a:ext cx="870998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8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err="1" smtClean="0"/>
              <a:t>Oscillation</a:t>
            </a:r>
            <a:r>
              <a:rPr lang="de-DE" b="1" dirty="0" smtClean="0"/>
              <a:t> </a:t>
            </a:r>
            <a:r>
              <a:rPr lang="de-DE" b="1" dirty="0" err="1" smtClean="0"/>
              <a:t>condition</a:t>
            </a:r>
            <a:endParaRPr lang="de-D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5" y="899428"/>
            <a:ext cx="501709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64088" y="1700808"/>
            <a:ext cx="367240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Assume stable oscillation with frequency </a:t>
            </a:r>
            <a:r>
              <a:rPr lang="el-GR" dirty="0" smtClean="0">
                <a:latin typeface="Helvetica" pitchFamily="34" charset="0"/>
                <a:cs typeface="Helvetica" pitchFamily="34" charset="0"/>
              </a:rPr>
              <a:t>ω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and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period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T: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" y="4252444"/>
            <a:ext cx="4824536" cy="76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8" t="24367" r="55163" b="18961"/>
          <a:stretch/>
        </p:blipFill>
        <p:spPr bwMode="auto">
          <a:xfrm>
            <a:off x="4326657" y="1988840"/>
            <a:ext cx="403448" cy="2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15" y="1309885"/>
            <a:ext cx="184596" cy="20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4906"/>
            <a:ext cx="3342342" cy="4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486028" y="3137773"/>
            <a:ext cx="502207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Let´s calculate U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from U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1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,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baseline="-25000" dirty="0">
                <a:latin typeface="Helvetica" pitchFamily="34" charset="0"/>
                <a:cs typeface="Helvetica" pitchFamily="34" charset="0"/>
              </a:rPr>
              <a:t>3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>
                <a:latin typeface="Helvetica" pitchFamily="34" charset="0"/>
                <a:cs typeface="Helvetica" pitchFamily="34" charset="0"/>
              </a:rPr>
              <a:t>from </a:t>
            </a:r>
            <a:r>
              <a:rPr lang="en-US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baseline="-2500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smtClean="0">
                <a:latin typeface="Helvetica" pitchFamily="34" charset="0"/>
                <a:cs typeface="Helvetica" pitchFamily="34" charset="0"/>
              </a:rPr>
              <a:t> ,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etc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: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50" y="2420888"/>
            <a:ext cx="264312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0" y="3571860"/>
            <a:ext cx="2686062" cy="60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21" y="3642542"/>
            <a:ext cx="1788219" cy="45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418060" y="5192219"/>
            <a:ext cx="6962252" cy="685053"/>
            <a:chOff x="418060" y="5192219"/>
            <a:chExt cx="6962252" cy="685053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418060" y="5192219"/>
              <a:ext cx="5389806" cy="685053"/>
              <a:chOff x="418060" y="5269852"/>
              <a:chExt cx="5389806" cy="685053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060" y="5269852"/>
                <a:ext cx="4110321" cy="685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3730" y="5364347"/>
                <a:ext cx="1224136" cy="590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5301208"/>
              <a:ext cx="1584176" cy="545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hteck 13"/>
          <p:cNvSpPr/>
          <p:nvPr/>
        </p:nvSpPr>
        <p:spPr>
          <a:xfrm>
            <a:off x="5368850" y="2420888"/>
            <a:ext cx="280355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2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err="1" smtClean="0"/>
              <a:t>Oscillation</a:t>
            </a:r>
            <a:r>
              <a:rPr lang="de-DE" b="1" dirty="0" smtClean="0"/>
              <a:t> </a:t>
            </a:r>
            <a:r>
              <a:rPr lang="de-DE" b="1" dirty="0" err="1" smtClean="0"/>
              <a:t>condition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611560" y="4460919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Questions: 	Why 2 low-pass filters, rather than 1?</a:t>
            </a:r>
            <a:br>
              <a:rPr lang="en-US" dirty="0" smtClean="0">
                <a:latin typeface="Helvetica" pitchFamily="34" charset="0"/>
                <a:cs typeface="Helvetica" pitchFamily="34" charset="0"/>
              </a:rPr>
            </a:b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r>
              <a:rPr lang="en-US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     	What is the output voltage? </a:t>
            </a:r>
          </a:p>
          <a:p>
            <a:endParaRPr lang="en-US" dirty="0" err="1" smtClean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11560" y="2547084"/>
            <a:ext cx="6552728" cy="1313964"/>
            <a:chOff x="675716" y="1207946"/>
            <a:chExt cx="6552728" cy="1313964"/>
          </a:xfrm>
        </p:grpSpPr>
        <p:sp>
          <p:nvSpPr>
            <p:cNvPr id="18" name="Textfeld 17"/>
            <p:cNvSpPr txBox="1"/>
            <p:nvPr/>
          </p:nvSpPr>
          <p:spPr>
            <a:xfrm>
              <a:off x="675716" y="1268760"/>
              <a:ext cx="65527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Imaginary part 	= 0	</a:t>
              </a:r>
              <a:r>
                <a:rPr lang="en-US" dirty="0" smtClean="0">
                  <a:latin typeface="Helvetica" pitchFamily="34" charset="0"/>
                  <a:cs typeface="Helvetica" pitchFamily="34" charset="0"/>
                  <a:sym typeface="Wingdings" panose="05000000000000000000" pitchFamily="2" charset="2"/>
                </a:rPr>
                <a:t></a:t>
              </a:r>
              <a:br>
                <a:rPr lang="en-US" dirty="0" smtClean="0">
                  <a:latin typeface="Helvetica" pitchFamily="34" charset="0"/>
                  <a:cs typeface="Helvetica" pitchFamily="34" charset="0"/>
                  <a:sym typeface="Wingdings" panose="05000000000000000000" pitchFamily="2" charset="2"/>
                </a:rPr>
              </a:br>
              <a:r>
                <a:rPr lang="en-US" dirty="0" smtClean="0">
                  <a:latin typeface="Helvetica" pitchFamily="34" charset="0"/>
                  <a:cs typeface="Helvetica" pitchFamily="34" charset="0"/>
                  <a:sym typeface="Wingdings" panose="05000000000000000000" pitchFamily="2" charset="2"/>
                </a:rPr>
                <a:t/>
              </a:r>
              <a:br>
                <a:rPr lang="en-US" dirty="0" smtClean="0">
                  <a:latin typeface="Helvetica" pitchFamily="34" charset="0"/>
                  <a:cs typeface="Helvetica" pitchFamily="34" charset="0"/>
                  <a:sym typeface="Wingdings" panose="05000000000000000000" pitchFamily="2" charset="2"/>
                </a:rPr>
              </a:br>
              <a:r>
                <a:rPr lang="en-US" dirty="0" smtClean="0">
                  <a:latin typeface="Helvetica" pitchFamily="34" charset="0"/>
                  <a:cs typeface="Helvetica" pitchFamily="34" charset="0"/>
                  <a:sym typeface="Wingdings" panose="05000000000000000000" pitchFamily="2" charset="2"/>
                </a:rPr>
                <a:t> </a:t>
              </a:r>
            </a:p>
            <a:p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Real part	= 1	</a:t>
              </a:r>
              <a:r>
                <a:rPr lang="en-US" dirty="0" smtClean="0">
                  <a:latin typeface="Helvetica" pitchFamily="34" charset="0"/>
                  <a:cs typeface="Helvetica" pitchFamily="34" charset="0"/>
                  <a:sym typeface="Wingdings" panose="05000000000000000000" pitchFamily="2" charset="2"/>
                </a:rPr>
                <a:t></a:t>
              </a:r>
              <a:endParaRPr lang="en-US" dirty="0" smtClean="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923994"/>
              <a:ext cx="1167189" cy="597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178" y="1207946"/>
              <a:ext cx="936104" cy="47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pieren 7"/>
          <p:cNvGrpSpPr/>
          <p:nvPr/>
        </p:nvGrpSpPr>
        <p:grpSpPr>
          <a:xfrm>
            <a:off x="675716" y="1052736"/>
            <a:ext cx="5310336" cy="577573"/>
            <a:chOff x="675716" y="1380663"/>
            <a:chExt cx="5310336" cy="57757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108" y="1380663"/>
              <a:ext cx="4067944" cy="57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675716" y="1484784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Thus 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08" y="1657438"/>
            <a:ext cx="3156768" cy="66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9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Oscillator</a:t>
            </a:r>
            <a:r>
              <a:rPr lang="de-DE" b="1" dirty="0" smtClean="0"/>
              <a:t> </a:t>
            </a:r>
            <a:r>
              <a:rPr lang="de-DE" b="1" dirty="0" err="1" smtClean="0"/>
              <a:t>explained</a:t>
            </a:r>
            <a:r>
              <a:rPr lang="de-DE" b="1" dirty="0" smtClean="0"/>
              <a:t>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268760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  <a:cs typeface="Helvetica" pitchFamily="34" charset="0"/>
              </a:rPr>
              <a:t>Distinguish three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scenarios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…</a:t>
            </a:r>
          </a:p>
          <a:p>
            <a:endParaRPr lang="en-US" b="1" dirty="0" smtClean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Helvetica" pitchFamily="34" charset="0"/>
                <a:cs typeface="Helvetica" pitchFamily="34" charset="0"/>
              </a:rPr>
              <a:t>Loop gain A</a:t>
            </a:r>
            <a:r>
              <a:rPr lang="en-US" b="1" baseline="-25000" dirty="0" smtClean="0">
                <a:latin typeface="Helvetica" pitchFamily="34" charset="0"/>
                <a:cs typeface="Helvetica" pitchFamily="34" charset="0"/>
              </a:rPr>
              <a:t>D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K</a:t>
            </a:r>
            <a:r>
              <a:rPr lang="en-US" b="1" baseline="-25000" dirty="0" smtClean="0">
                <a:latin typeface="Helvetica" pitchFamily="34" charset="0"/>
                <a:cs typeface="Helvetica" pitchFamily="34" charset="0"/>
              </a:rPr>
              <a:t>R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 &gt;&gt; 1: </a:t>
            </a:r>
            <a:r>
              <a:rPr lang="en-US" b="1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b="1" dirty="0">
                <a:latin typeface="Helvetica" pitchFamily="34" charset="0"/>
                <a:cs typeface="Helvetica" pitchFamily="34" charset="0"/>
              </a:rPr>
            </a:br>
            <a:r>
              <a:rPr lang="en-US" dirty="0" smtClean="0">
                <a:latin typeface="Helvetica" pitchFamily="34" charset="0"/>
                <a:cs typeface="Helvetica" pitchFamily="34" charset="0"/>
              </a:rPr>
              <a:t>Strong feed-back and limited amplification </a:t>
            </a:r>
            <a:br>
              <a:rPr lang="en-US" dirty="0" smtClean="0">
                <a:latin typeface="Helvetica" pitchFamily="34" charset="0"/>
                <a:cs typeface="Helvetica" pitchFamily="34" charset="0"/>
              </a:rPr>
            </a:b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 stable output, no oscillation, A ≈ 1/K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R     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=&gt; Good</a:t>
            </a:r>
            <a:r>
              <a:rPr lang="en-US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!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/>
            </a:r>
            <a:b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</a:br>
            <a:endParaRPr lang="en-US" dirty="0" smtClean="0">
              <a:latin typeface="Helvetica" pitchFamily="34" charset="0"/>
              <a:cs typeface="Helvetica" pitchFamily="34" charset="0"/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Loop gain &lt;&lt; 1: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/>
            </a:r>
            <a:b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</a:b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Weak feed-back, very strong amplification, output tends to saturate A ≈ A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D</a:t>
            </a:r>
            <a:r>
              <a:rPr lang="en-US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.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	=&gt; </a:t>
            </a:r>
            <a:r>
              <a:rPr lang="en-US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Not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ideal for amplifier, but good for comparator. </a:t>
            </a:r>
          </a:p>
          <a:p>
            <a:pPr marL="342900" indent="-342900">
              <a:buAutoNum type="arabicPeriod"/>
            </a:pPr>
            <a:endParaRPr lang="en-US" dirty="0" smtClean="0">
              <a:latin typeface="Helvetica" pitchFamily="34" charset="0"/>
              <a:cs typeface="Helvetica" pitchFamily="34" charset="0"/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If |A</a:t>
            </a:r>
            <a:r>
              <a:rPr lang="en-US" b="1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D</a:t>
            </a:r>
            <a:r>
              <a:rPr lang="en-US" b="1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K</a:t>
            </a:r>
            <a:r>
              <a:rPr lang="en-US" b="1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R</a:t>
            </a:r>
            <a:r>
              <a:rPr lang="en-US" b="1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| ≈ 1,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we have to watch the sign of A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D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K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R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. </a:t>
            </a:r>
            <a:b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</a:b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For A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D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K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R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≈ +1, see </a:t>
            </a:r>
            <a:r>
              <a:rPr lang="en-US" b="1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2.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/>
            </a:r>
            <a:b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</a:b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For A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D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K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R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≈ -1: 	</a:t>
            </a:r>
            <a:r>
              <a:rPr lang="en-US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=&gt;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Oscillating condition (</a:t>
            </a:r>
            <a:r>
              <a:rPr lang="en-US" dirty="0" err="1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Barkhausen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criterion)! 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/>
            </a:r>
            <a:b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</a:b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For one negative feed-back turns into positive feed-back. Also the value of A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D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saturates, the effective feed-back is reduced. This is the oscillation condition. 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8" r="22012"/>
          <a:stretch/>
        </p:blipFill>
        <p:spPr bwMode="auto">
          <a:xfrm>
            <a:off x="5652120" y="1052736"/>
            <a:ext cx="3057209" cy="9567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amplifier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oscillator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268760"/>
            <a:ext cx="79928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Why is  A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D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K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R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≈ -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1 bad for amplifiers?</a:t>
            </a:r>
          </a:p>
          <a:p>
            <a:endParaRPr lang="en-US" sz="2000" dirty="0">
              <a:latin typeface="Helvetica" pitchFamily="34" charset="0"/>
              <a:cs typeface="Helvetica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For </a:t>
            </a:r>
            <a:r>
              <a:rPr lang="en-US" sz="2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one negative feed-back turns into positive feed-back. </a:t>
            </a:r>
            <a:endParaRPr lang="en-US" sz="2000" dirty="0" smtClean="0">
              <a:latin typeface="Helvetica" pitchFamily="34" charset="0"/>
              <a:cs typeface="Helvetica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34" charset="0"/>
              <a:cs typeface="Helvetica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Also </a:t>
            </a:r>
            <a:r>
              <a:rPr lang="en-US" sz="2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the value of A</a:t>
            </a:r>
            <a:r>
              <a:rPr lang="en-US" sz="2000" baseline="-25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D</a:t>
            </a:r>
            <a:r>
              <a:rPr lang="en-US" sz="2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saturates, and the </a:t>
            </a:r>
            <a:r>
              <a:rPr lang="en-US" sz="2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effective feed-back is reduced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34" charset="0"/>
              <a:cs typeface="Helvetica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Consider </a:t>
            </a:r>
            <a:r>
              <a:rPr lang="en-US" sz="2000" dirty="0" err="1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U</a:t>
            </a:r>
            <a:r>
              <a:rPr lang="en-US" sz="2000" baseline="-25000" dirty="0" err="1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ein</a:t>
            </a:r>
            <a:r>
              <a:rPr lang="en-US" sz="2000" baseline="-25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 </a:t>
            </a:r>
            <a:r>
              <a:rPr lang="en-US" sz="2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to be small. Then K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R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A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D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= -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1 implies:</a:t>
            </a:r>
            <a:endParaRPr lang="en-US" sz="2000" dirty="0">
              <a:latin typeface="Helvetica" pitchFamily="34" charset="0"/>
              <a:cs typeface="Helvetica" pitchFamily="34" charset="0"/>
              <a:sym typeface="Wingdings" panose="05000000000000000000" pitchFamily="2" charset="2"/>
            </a:endParaRPr>
          </a:p>
          <a:p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	</a:t>
            </a:r>
            <a:r>
              <a:rPr lang="en-US" sz="2000" dirty="0" err="1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U</a:t>
            </a:r>
            <a:r>
              <a:rPr lang="en-US" sz="2000" baseline="-25000" dirty="0" err="1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aus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(T) </a:t>
            </a:r>
            <a:r>
              <a:rPr lang="en-US" sz="2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= - K</a:t>
            </a:r>
            <a:r>
              <a:rPr lang="en-US" sz="2000" baseline="-25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R</a:t>
            </a:r>
            <a:r>
              <a:rPr lang="en-US" sz="2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A</a:t>
            </a:r>
            <a:r>
              <a:rPr lang="en-US" sz="2000" baseline="-25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D</a:t>
            </a:r>
            <a:r>
              <a:rPr lang="en-US" sz="2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U</a:t>
            </a:r>
            <a:r>
              <a:rPr lang="en-US" sz="2000" baseline="-25000" dirty="0" err="1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aus</a:t>
            </a:r>
            <a:r>
              <a:rPr lang="en-US" sz="2000" baseline="-25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(</a:t>
            </a:r>
            <a:r>
              <a:rPr lang="en-US" sz="2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t=0) = 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+ </a:t>
            </a:r>
            <a:r>
              <a:rPr lang="en-US" sz="2000" dirty="0" err="1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U</a:t>
            </a:r>
            <a:r>
              <a:rPr lang="en-US" sz="2000" baseline="-25000" dirty="0" err="1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aus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(t </a:t>
            </a:r>
            <a:r>
              <a:rPr lang="en-US" sz="2000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= 0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)</a:t>
            </a:r>
          </a:p>
          <a:p>
            <a:endParaRPr lang="en-US" sz="2000" dirty="0">
              <a:latin typeface="Helvetica" pitchFamily="34" charset="0"/>
              <a:cs typeface="Helvetica" pitchFamily="34" charset="0"/>
              <a:sym typeface="Wingdings" panose="05000000000000000000" pitchFamily="2" charset="2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            </a:t>
            </a:r>
            <a:r>
              <a:rPr lang="en-US" sz="2000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sz="2000" baseline="-25000" dirty="0" err="1" smtClean="0">
                <a:latin typeface="Helvetica" pitchFamily="34" charset="0"/>
                <a:cs typeface="Helvetica" pitchFamily="34" charset="0"/>
              </a:rPr>
              <a:t>aus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(t = 0) = </a:t>
            </a:r>
            <a:r>
              <a:rPr lang="en-US" sz="2000" dirty="0" err="1">
                <a:latin typeface="Helvetica" pitchFamily="34" charset="0"/>
                <a:cs typeface="Helvetica" pitchFamily="34" charset="0"/>
              </a:rPr>
              <a:t>U</a:t>
            </a:r>
            <a:r>
              <a:rPr lang="en-US" sz="2000" baseline="-25000" dirty="0" err="1">
                <a:latin typeface="Helvetica" pitchFamily="34" charset="0"/>
                <a:cs typeface="Helvetica" pitchFamily="34" charset="0"/>
              </a:rPr>
              <a:t>aus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 (T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)  is compatible with oscillation.</a:t>
            </a:r>
            <a:endParaRPr lang="en-US" sz="2000" dirty="0">
              <a:latin typeface="Helvetica" pitchFamily="34" charset="0"/>
              <a:cs typeface="Helvetica" pitchFamily="34" charset="0"/>
              <a:sym typeface="Wingdings" panose="05000000000000000000" pitchFamily="2" charset="2"/>
            </a:endParaRPr>
          </a:p>
          <a:p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2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5004048" y="4217799"/>
            <a:ext cx="115212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de-DE" b="1" dirty="0" smtClean="0"/>
              <a:t>Phase </a:t>
            </a:r>
            <a:r>
              <a:rPr lang="de-DE" b="1" dirty="0" err="1" smtClean="0"/>
              <a:t>margin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3158"/>
            <a:ext cx="4021316" cy="497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5004048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A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D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K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R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≈ -1: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=&gt;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oscillating condition,</a:t>
            </a:r>
          </a:p>
          <a:p>
            <a:r>
              <a:rPr lang="en-US" dirty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                     </a:t>
            </a:r>
            <a:r>
              <a:rPr lang="en-US" dirty="0" err="1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Barkhausen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criterion! </a:t>
            </a:r>
            <a:endParaRPr lang="en-US" dirty="0">
              <a:latin typeface="Helvetica" pitchFamily="34" charset="0"/>
              <a:cs typeface="Helvetica" pitchFamily="34" charset="0"/>
              <a:sym typeface="Wingdings" panose="05000000000000000000" pitchFamily="2" charset="2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4116294" y="4513475"/>
            <a:ext cx="792088" cy="100375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3059832" y="5015353"/>
            <a:ext cx="0" cy="573887"/>
          </a:xfrm>
          <a:prstGeom prst="straightConnector1">
            <a:avLst/>
          </a:prstGeom>
          <a:ln w="19050">
            <a:solidFill>
              <a:srgbClr val="0066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115616" y="5141135"/>
            <a:ext cx="1932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66CC"/>
                </a:solidFill>
                <a:latin typeface="Helvetica" pitchFamily="34" charset="0"/>
                <a:cs typeface="Helvetica" pitchFamily="34" charset="0"/>
              </a:rPr>
              <a:t>Phase </a:t>
            </a:r>
            <a:r>
              <a:rPr lang="de-DE" sz="1600" dirty="0" err="1" smtClean="0">
                <a:solidFill>
                  <a:srgbClr val="0066CC"/>
                </a:solidFill>
                <a:latin typeface="Helvetica" pitchFamily="34" charset="0"/>
                <a:cs typeface="Helvetica" pitchFamily="34" charset="0"/>
              </a:rPr>
              <a:t>margin</a:t>
            </a:r>
            <a:r>
              <a:rPr lang="de-DE" sz="1600" dirty="0" smtClean="0">
                <a:solidFill>
                  <a:srgbClr val="0066CC"/>
                </a:solidFill>
                <a:latin typeface="Helvetica" pitchFamily="34" charset="0"/>
                <a:cs typeface="Helvetica" pitchFamily="34" charset="0"/>
              </a:rPr>
              <a:t> 90°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004048" y="5157192"/>
                <a:ext cx="39604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smtClean="0">
                    <a:latin typeface="Helvetica" pitchFamily="34" charset="0"/>
                    <a:cs typeface="Helvetica" pitchFamily="34" charset="0"/>
                  </a:rPr>
                  <a:t>Rule </a:t>
                </a:r>
                <a:r>
                  <a:rPr lang="de-DE" sz="2000" dirty="0" err="1" smtClean="0">
                    <a:latin typeface="Helvetica" pitchFamily="34" charset="0"/>
                    <a:cs typeface="Helvetica" pitchFamily="34" charset="0"/>
                  </a:rPr>
                  <a:t>of</a:t>
                </a:r>
                <a:r>
                  <a:rPr lang="de-DE" sz="2000" dirty="0" smtClean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de-DE" sz="2000" dirty="0" err="1" smtClean="0">
                    <a:latin typeface="Helvetica" pitchFamily="34" charset="0"/>
                    <a:cs typeface="Helvetica" pitchFamily="34" charset="0"/>
                  </a:rPr>
                  <a:t>thumb</a:t>
                </a:r>
                <a:r>
                  <a:rPr lang="de-DE" sz="2000" dirty="0" smtClean="0">
                    <a:latin typeface="Helvetica" pitchFamily="34" charset="0"/>
                    <a:cs typeface="Helvetica" pitchFamily="34" charset="0"/>
                  </a:rPr>
                  <a:t>: </a:t>
                </a:r>
                <a:r>
                  <a:rPr lang="de-DE" sz="2000" dirty="0" err="1" smtClean="0">
                    <a:latin typeface="Helvetica" pitchFamily="34" charset="0"/>
                    <a:cs typeface="Helvetica" pitchFamily="34" charset="0"/>
                  </a:rPr>
                  <a:t>need</a:t>
                </a:r>
                <a:r>
                  <a:rPr lang="de-DE" sz="2000" dirty="0" smtClean="0">
                    <a:latin typeface="Helvetica" pitchFamily="34" charset="0"/>
                    <a:cs typeface="Helvetic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>
                        <a:latin typeface="Cambria Math"/>
                        <a:cs typeface="Helvetica" pitchFamily="34" charset="0"/>
                      </a:rPr>
                      <m:t>≥45°</m:t>
                    </m:r>
                  </m:oMath>
                </a14:m>
                <a:r>
                  <a:rPr lang="de-DE" sz="2000" dirty="0" smtClean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de-DE" sz="2000" dirty="0" err="1" smtClean="0">
                    <a:latin typeface="Helvetica" pitchFamily="34" charset="0"/>
                    <a:cs typeface="Helvetica" pitchFamily="34" charset="0"/>
                  </a:rPr>
                  <a:t>of</a:t>
                </a:r>
                <a:r>
                  <a:rPr lang="de-DE" sz="2000" dirty="0" smtClean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de-DE" sz="2000" dirty="0" err="1" smtClean="0">
                    <a:latin typeface="Helvetica" pitchFamily="34" charset="0"/>
                    <a:cs typeface="Helvetica" pitchFamily="34" charset="0"/>
                  </a:rPr>
                  <a:t>phase</a:t>
                </a:r>
                <a:r>
                  <a:rPr lang="de-DE" sz="2000" dirty="0" smtClean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de-DE" sz="2000" dirty="0" err="1" smtClean="0">
                    <a:latin typeface="Helvetica" pitchFamily="34" charset="0"/>
                    <a:cs typeface="Helvetica" pitchFamily="34" charset="0"/>
                  </a:rPr>
                  <a:t>margin</a:t>
                </a:r>
                <a:r>
                  <a:rPr lang="de-DE" sz="2000" dirty="0" smtClean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de-DE" sz="2000" dirty="0" err="1" smtClean="0">
                    <a:latin typeface="Helvetica" pitchFamily="34" charset="0"/>
                    <a:cs typeface="Helvetica" pitchFamily="34" charset="0"/>
                  </a:rPr>
                  <a:t>for</a:t>
                </a:r>
                <a:r>
                  <a:rPr lang="de-DE" sz="2000" dirty="0" smtClean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de-DE" sz="2000" dirty="0" err="1" smtClean="0">
                    <a:latin typeface="Helvetica" pitchFamily="34" charset="0"/>
                    <a:cs typeface="Helvetica" pitchFamily="34" charset="0"/>
                  </a:rPr>
                  <a:t>stability</a:t>
                </a:r>
                <a:endParaRPr lang="de-DE" sz="2000" dirty="0">
                  <a:latin typeface="Helvetica" pitchFamily="34" charset="0"/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157192"/>
                <a:ext cx="396044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692" t="-3448" b="-155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211960" y="1772816"/>
                <a:ext cx="1584176" cy="566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|A</a:t>
                </a:r>
                <a:r>
                  <a:rPr lang="de-DE" baseline="-25000" dirty="0"/>
                  <a:t>D</a:t>
                </a:r>
                <a:r>
                  <a:rPr lang="de-DE" dirty="0"/>
                  <a:t>|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l-GR" sz="2000" i="1">
                            <a:latin typeface="Cambria Math"/>
                          </a:rPr>
                          <m:t>𝛽</m:t>
                        </m:r>
                      </m:den>
                    </m:f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72816"/>
                <a:ext cx="1584176" cy="566052"/>
              </a:xfrm>
              <a:prstGeom prst="rect">
                <a:avLst/>
              </a:prstGeom>
              <a:blipFill rotWithShape="1">
                <a:blip r:embed="rId4"/>
                <a:stretch>
                  <a:fillRect l="-3462" b="-64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/>
          <p:cNvCxnSpPr/>
          <p:nvPr/>
        </p:nvCxnSpPr>
        <p:spPr>
          <a:xfrm flipH="1">
            <a:off x="4031940" y="2204864"/>
            <a:ext cx="540060" cy="5400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Operational </a:t>
            </a:r>
            <a:r>
              <a:rPr lang="de-DE" b="1" dirty="0" err="1" smtClean="0"/>
              <a:t>amplifier</a:t>
            </a:r>
            <a:r>
              <a:rPr lang="de-DE" b="1" dirty="0" smtClean="0"/>
              <a:t> (</a:t>
            </a:r>
            <a:r>
              <a:rPr lang="de-DE" b="1" dirty="0" err="1" smtClean="0"/>
              <a:t>op-amp</a:t>
            </a:r>
            <a:r>
              <a:rPr lang="de-DE" b="1" dirty="0" smtClean="0"/>
              <a:t>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012086"/>
            <a:ext cx="78488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High-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gain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differential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amplifier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block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Differential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input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, single-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ended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output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(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usually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Differential input is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flexible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and helps suppress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noise sources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74" y="2204864"/>
            <a:ext cx="4020029" cy="314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11560" y="4428401"/>
            <a:ext cx="278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Helvetica" pitchFamily="34" charset="0"/>
                <a:cs typeface="Helvetica" pitchFamily="34" charset="0"/>
              </a:rPr>
              <a:t> "+"   non-</a:t>
            </a:r>
            <a:r>
              <a:rPr lang="de-DE" sz="1600" dirty="0" err="1" smtClean="0">
                <a:latin typeface="Helvetica" pitchFamily="34" charset="0"/>
                <a:cs typeface="Helvetica" pitchFamily="34" charset="0"/>
              </a:rPr>
              <a:t>inverting</a:t>
            </a:r>
            <a:r>
              <a:rPr lang="de-DE" sz="16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1600" dirty="0" err="1" smtClean="0">
                <a:latin typeface="Helvetica" pitchFamily="34" charset="0"/>
                <a:cs typeface="Helvetica" pitchFamily="34" charset="0"/>
              </a:rPr>
              <a:t>input</a:t>
            </a:r>
            <a:r>
              <a:rPr lang="de-DE" sz="1600" dirty="0" smtClean="0">
                <a:latin typeface="Helvetica" pitchFamily="34" charset="0"/>
                <a:cs typeface="Helvetica" pitchFamily="34" charset="0"/>
              </a:rPr>
              <a:t>;  </a:t>
            </a:r>
          </a:p>
          <a:p>
            <a:r>
              <a:rPr lang="de-DE" sz="1600" dirty="0" smtClean="0">
                <a:latin typeface="Helvetica" pitchFamily="34" charset="0"/>
                <a:cs typeface="Helvetica" pitchFamily="34" charset="0"/>
              </a:rPr>
              <a:t>  "-"   </a:t>
            </a:r>
            <a:r>
              <a:rPr lang="de-DE" sz="1600" dirty="0" err="1" smtClean="0">
                <a:latin typeface="Helvetica" pitchFamily="34" charset="0"/>
                <a:cs typeface="Helvetica" pitchFamily="34" charset="0"/>
              </a:rPr>
              <a:t>inverting</a:t>
            </a:r>
            <a:r>
              <a:rPr lang="de-DE" sz="16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1600" dirty="0" err="1" smtClean="0">
                <a:latin typeface="Helvetica" pitchFamily="34" charset="0"/>
                <a:cs typeface="Helvetica" pitchFamily="34" charset="0"/>
              </a:rPr>
              <a:t>input</a:t>
            </a:r>
            <a:endParaRPr lang="de-DE" sz="16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60032" y="573325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A</a:t>
            </a:r>
            <a:r>
              <a:rPr lang="de-DE" sz="2000" baseline="-25000" dirty="0" smtClean="0">
                <a:latin typeface="Helvetica" pitchFamily="34" charset="0"/>
                <a:cs typeface="Helvetica" pitchFamily="34" charset="0"/>
              </a:rPr>
              <a:t>D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: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gain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,  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best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large e.g. 100 000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02988"/>
            <a:ext cx="3364681" cy="66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8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5760640" cy="620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AC-DC </a:t>
            </a:r>
            <a:r>
              <a:rPr lang="de-DE" b="1" dirty="0" err="1" smtClean="0"/>
              <a:t>converter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4850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88" y="116632"/>
            <a:ext cx="6817528" cy="67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0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53533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de-DE" b="1" dirty="0" smtClean="0"/>
              <a:t>A </a:t>
            </a:r>
            <a:r>
              <a:rPr lang="de-DE" b="1" dirty="0" err="1" smtClean="0"/>
              <a:t>more</a:t>
            </a:r>
            <a:r>
              <a:rPr lang="de-DE" b="1" dirty="0" smtClean="0"/>
              <a:t> </a:t>
            </a:r>
            <a:r>
              <a:rPr lang="de-DE" b="1" dirty="0" err="1" smtClean="0"/>
              <a:t>abstract</a:t>
            </a:r>
            <a:r>
              <a:rPr lang="de-DE" b="1" dirty="0" smtClean="0"/>
              <a:t> </a:t>
            </a:r>
            <a:r>
              <a:rPr lang="de-DE" b="1" dirty="0" err="1" smtClean="0"/>
              <a:t>view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feed-back</a:t>
            </a:r>
            <a:endParaRPr lang="de-DE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17" y="1772815"/>
            <a:ext cx="7117432" cy="262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4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Current-to-voltage</a:t>
            </a:r>
            <a:r>
              <a:rPr lang="de-DE" dirty="0" smtClean="0"/>
              <a:t> </a:t>
            </a:r>
            <a:r>
              <a:rPr lang="de-DE" dirty="0" err="1" smtClean="0"/>
              <a:t>converter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Shunt-shunt </a:t>
            </a:r>
            <a:r>
              <a:rPr lang="de-DE" dirty="0" err="1" smtClean="0"/>
              <a:t>feed-back</a:t>
            </a:r>
            <a:endParaRPr lang="de-DE" dirty="0" smtClean="0"/>
          </a:p>
          <a:p>
            <a:r>
              <a:rPr lang="de-DE" dirty="0" smtClean="0"/>
              <a:t>Feed-back </a:t>
            </a:r>
            <a:r>
              <a:rPr lang="de-DE" dirty="0" err="1" smtClean="0"/>
              <a:t>reduces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impedance</a:t>
            </a:r>
            <a:endParaRPr lang="de-DE" dirty="0" smtClean="0"/>
          </a:p>
          <a:p>
            <a:r>
              <a:rPr lang="de-DE" dirty="0" smtClean="0"/>
              <a:t>Feed-back </a:t>
            </a:r>
            <a:r>
              <a:rPr lang="de-DE" dirty="0" err="1" smtClean="0"/>
              <a:t>reduces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impedance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1526" y="-99392"/>
            <a:ext cx="8229600" cy="1143000"/>
          </a:xfrm>
        </p:spPr>
        <p:txBody>
          <a:bodyPr/>
          <a:lstStyle/>
          <a:p>
            <a:r>
              <a:rPr lang="de-DE" b="1" dirty="0" err="1" smtClean="0"/>
              <a:t>Inverting</a:t>
            </a:r>
            <a:r>
              <a:rPr lang="de-DE" b="1" dirty="0" smtClean="0"/>
              <a:t> </a:t>
            </a:r>
            <a:r>
              <a:rPr lang="de-DE" b="1" dirty="0" err="1" smtClean="0"/>
              <a:t>Op-amp</a:t>
            </a:r>
            <a:endParaRPr lang="de-DE" b="1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707117" y="3933056"/>
            <a:ext cx="1928779" cy="857591"/>
            <a:chOff x="1229972" y="2874152"/>
            <a:chExt cx="1918874" cy="745530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1229972" y="2874152"/>
              <a:ext cx="1729747" cy="745530"/>
              <a:chOff x="1229972" y="2874152"/>
              <a:chExt cx="1729747" cy="745530"/>
            </a:xfrm>
          </p:grpSpPr>
          <p:sp>
            <p:nvSpPr>
              <p:cNvPr id="13" name="Textfeld 12"/>
              <p:cNvSpPr txBox="1"/>
              <p:nvPr/>
            </p:nvSpPr>
            <p:spPr>
              <a:xfrm>
                <a:off x="1229972" y="2984300"/>
                <a:ext cx="659471" cy="401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>
                    <a:latin typeface="Helvetica" pitchFamily="34" charset="0"/>
                    <a:cs typeface="Helvetica" pitchFamily="34" charset="0"/>
                  </a:rPr>
                  <a:t>A =</a:t>
                </a: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1775087" y="2874152"/>
                <a:ext cx="1080120" cy="34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>
                    <a:latin typeface="Helvetica" pitchFamily="34" charset="0"/>
                  </a:rPr>
                  <a:t> </a:t>
                </a:r>
                <a:r>
                  <a:rPr lang="de-DE" sz="2000" dirty="0" err="1" smtClean="0">
                    <a:latin typeface="Helvetica" pitchFamily="34" charset="0"/>
                  </a:rPr>
                  <a:t>dV</a:t>
                </a:r>
                <a:r>
                  <a:rPr lang="de-DE" sz="2000" baseline="-25000" dirty="0" err="1" smtClean="0">
                    <a:latin typeface="Helvetica" pitchFamily="34" charset="0"/>
                  </a:rPr>
                  <a:t>out</a:t>
                </a:r>
                <a:endParaRPr lang="de-DE" sz="2000" baseline="-25000" dirty="0">
                  <a:latin typeface="Helvetica" pitchFamily="34" charset="0"/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1889443" y="3271854"/>
                <a:ext cx="1070276" cy="34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err="1" smtClean="0">
                    <a:latin typeface="Helvetica" pitchFamily="34" charset="0"/>
                  </a:rPr>
                  <a:t>dI</a:t>
                </a:r>
                <a:r>
                  <a:rPr lang="de-DE" sz="2000" baseline="-25000" dirty="0" err="1" smtClean="0">
                    <a:latin typeface="Helvetica" pitchFamily="34" charset="0"/>
                  </a:rPr>
                  <a:t>in</a:t>
                </a:r>
                <a:endParaRPr lang="de-DE" sz="2400" baseline="-25000" dirty="0">
                  <a:latin typeface="Helvetica" pitchFamily="34" charset="0"/>
                </a:endParaRPr>
              </a:p>
            </p:txBody>
          </p:sp>
        </p:grpSp>
        <p:sp>
          <p:nvSpPr>
            <p:cNvPr id="12" name="Textfeld 11"/>
            <p:cNvSpPr txBox="1"/>
            <p:nvPr/>
          </p:nvSpPr>
          <p:spPr>
            <a:xfrm>
              <a:off x="1852702" y="2996952"/>
              <a:ext cx="1296144" cy="29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Helvetica" pitchFamily="34" charset="0"/>
                  <a:cs typeface="Helvetica" pitchFamily="34" charset="0"/>
                </a:rPr>
                <a:t>_____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/>
          <a:stretch/>
        </p:blipFill>
        <p:spPr bwMode="auto">
          <a:xfrm>
            <a:off x="0" y="1916832"/>
            <a:ext cx="4556326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53" y="2084974"/>
            <a:ext cx="4679529" cy="260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 flipV="1">
            <a:off x="1331640" y="3140968"/>
            <a:ext cx="3888432" cy="21602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2038554" y="3284984"/>
            <a:ext cx="5773806" cy="20853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1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553533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de-DE" b="1" dirty="0" smtClean="0"/>
              <a:t>Non-</a:t>
            </a:r>
            <a:r>
              <a:rPr lang="de-DE" b="1" dirty="0" err="1" smtClean="0"/>
              <a:t>inverting</a:t>
            </a:r>
            <a:r>
              <a:rPr lang="de-DE" b="1" dirty="0" smtClean="0"/>
              <a:t> </a:t>
            </a:r>
            <a:r>
              <a:rPr lang="de-DE" b="1" dirty="0" err="1" smtClean="0"/>
              <a:t>Op-amp</a:t>
            </a:r>
            <a:endParaRPr lang="de-DE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/>
          <a:stretch/>
        </p:blipFill>
        <p:spPr bwMode="auto">
          <a:xfrm>
            <a:off x="179512" y="1844824"/>
            <a:ext cx="3699420" cy="227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"/>
          <a:stretch/>
        </p:blipFill>
        <p:spPr bwMode="auto">
          <a:xfrm>
            <a:off x="4077884" y="1810474"/>
            <a:ext cx="5066116" cy="284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/>
          <p:cNvSpPr/>
          <p:nvPr/>
        </p:nvSpPr>
        <p:spPr>
          <a:xfrm>
            <a:off x="827584" y="5313402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Series-shunt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feed-back</a:t>
            </a:r>
            <a:endParaRPr lang="de-DE" sz="20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Feed-back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increases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input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impedance</a:t>
            </a:r>
            <a:endParaRPr lang="de-DE" sz="2000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Helvetica" pitchFamily="34" charset="0"/>
                <a:cs typeface="Helvetica" pitchFamily="34" charset="0"/>
              </a:rPr>
              <a:t>Feed-back </a:t>
            </a:r>
            <a:r>
              <a:rPr lang="de-DE" sz="2000" dirty="0" err="1">
                <a:latin typeface="Helvetica" pitchFamily="34" charset="0"/>
                <a:cs typeface="Helvetica" pitchFamily="34" charset="0"/>
              </a:rPr>
              <a:t>reduces</a:t>
            </a:r>
            <a:r>
              <a:rPr lang="de-DE" sz="20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>
                <a:latin typeface="Helvetica" pitchFamily="34" charset="0"/>
                <a:cs typeface="Helvetica" pitchFamily="34" charset="0"/>
              </a:rPr>
              <a:t>output</a:t>
            </a:r>
            <a:r>
              <a:rPr lang="de-DE" sz="20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impedance</a:t>
            </a:r>
            <a:endParaRPr lang="de-DE" sz="2000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827584" y="3645024"/>
            <a:ext cx="1928779" cy="857591"/>
            <a:chOff x="1229972" y="2874152"/>
            <a:chExt cx="1918874" cy="745530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1229972" y="2874152"/>
              <a:ext cx="1729747" cy="745530"/>
              <a:chOff x="1229972" y="2874152"/>
              <a:chExt cx="1729747" cy="745530"/>
            </a:xfrm>
          </p:grpSpPr>
          <p:sp>
            <p:nvSpPr>
              <p:cNvPr id="12" name="Textfeld 11"/>
              <p:cNvSpPr txBox="1"/>
              <p:nvPr/>
            </p:nvSpPr>
            <p:spPr>
              <a:xfrm>
                <a:off x="1229972" y="2984300"/>
                <a:ext cx="659471" cy="401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>
                    <a:latin typeface="Helvetica" pitchFamily="34" charset="0"/>
                    <a:cs typeface="Helvetica" pitchFamily="34" charset="0"/>
                  </a:rPr>
                  <a:t>A =</a:t>
                </a: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1775087" y="2874152"/>
                <a:ext cx="1080120" cy="34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>
                    <a:latin typeface="Helvetica" pitchFamily="34" charset="0"/>
                  </a:rPr>
                  <a:t> </a:t>
                </a:r>
                <a:r>
                  <a:rPr lang="de-DE" sz="2000" dirty="0" err="1" smtClean="0">
                    <a:latin typeface="Helvetica" pitchFamily="34" charset="0"/>
                  </a:rPr>
                  <a:t>dV</a:t>
                </a:r>
                <a:r>
                  <a:rPr lang="de-DE" sz="2000" baseline="-25000" dirty="0" err="1" smtClean="0">
                    <a:latin typeface="Helvetica" pitchFamily="34" charset="0"/>
                  </a:rPr>
                  <a:t>out</a:t>
                </a:r>
                <a:endParaRPr lang="de-DE" sz="2000" baseline="-25000" dirty="0">
                  <a:latin typeface="Helvetica" pitchFamily="34" charset="0"/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1889443" y="3271854"/>
                <a:ext cx="1070276" cy="34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err="1" smtClean="0">
                    <a:latin typeface="Helvetica" pitchFamily="34" charset="0"/>
                  </a:rPr>
                  <a:t>dV</a:t>
                </a:r>
                <a:r>
                  <a:rPr lang="de-DE" sz="2000" baseline="-25000" dirty="0" err="1" smtClean="0">
                    <a:latin typeface="Helvetica" pitchFamily="34" charset="0"/>
                  </a:rPr>
                  <a:t>in</a:t>
                </a:r>
                <a:endParaRPr lang="de-DE" sz="2400" baseline="-25000" dirty="0">
                  <a:latin typeface="Helvetica" pitchFamily="34" charset="0"/>
                </a:endParaRPr>
              </a:p>
            </p:txBody>
          </p:sp>
        </p:grpSp>
        <p:sp>
          <p:nvSpPr>
            <p:cNvPr id="11" name="Textfeld 10"/>
            <p:cNvSpPr txBox="1"/>
            <p:nvPr/>
          </p:nvSpPr>
          <p:spPr>
            <a:xfrm>
              <a:off x="1852702" y="2996952"/>
              <a:ext cx="1296144" cy="29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Helvetica" pitchFamily="34" charset="0"/>
                  <a:cs typeface="Helvetica" pitchFamily="34" charset="0"/>
                </a:rPr>
                <a:t>____</a:t>
              </a:r>
            </a:p>
          </p:txBody>
        </p:sp>
      </p:grpSp>
      <p:cxnSp>
        <p:nvCxnSpPr>
          <p:cNvPr id="18" name="Gerade Verbindung mit Pfeil 17"/>
          <p:cNvCxnSpPr/>
          <p:nvPr/>
        </p:nvCxnSpPr>
        <p:spPr>
          <a:xfrm flipV="1">
            <a:off x="1331640" y="3140968"/>
            <a:ext cx="3888432" cy="21602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2038554" y="3284984"/>
            <a:ext cx="5773806" cy="20853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34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553533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de-DE" b="1" dirty="0" smtClean="0"/>
              <a:t>Feed-back </a:t>
            </a:r>
            <a:r>
              <a:rPr lang="de-DE" b="1" dirty="0" err="1" smtClean="0"/>
              <a:t>makes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4 </a:t>
            </a:r>
            <a:r>
              <a:rPr lang="de-DE" b="1" dirty="0" err="1" smtClean="0"/>
              <a:t>op-amp</a:t>
            </a:r>
            <a:r>
              <a:rPr lang="de-DE" b="1" dirty="0" smtClean="0"/>
              <a:t> </a:t>
            </a:r>
            <a:r>
              <a:rPr lang="de-DE" b="1" dirty="0" err="1" smtClean="0"/>
              <a:t>types</a:t>
            </a:r>
            <a:endParaRPr lang="de-DE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209319" cy="480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3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en-US" b="1" dirty="0" smtClean="0"/>
              <a:t>Negative impedance</a:t>
            </a:r>
            <a:endParaRPr lang="en-US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836712"/>
            <a:ext cx="734481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Resistances R are positive and U = RI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With active circuit elements, negative impedances can be constructed!  How?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06432" y="56612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Positive and negative feedback!</a:t>
            </a:r>
          </a:p>
        </p:txBody>
      </p:sp>
      <p:sp>
        <p:nvSpPr>
          <p:cNvPr id="7" name="Rechteck 6"/>
          <p:cNvSpPr/>
          <p:nvPr/>
        </p:nvSpPr>
        <p:spPr>
          <a:xfrm>
            <a:off x="1403648" y="3429000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635896" y="3284984"/>
            <a:ext cx="144016" cy="24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3635896" y="45091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30" y="2030604"/>
            <a:ext cx="6168620" cy="337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5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smtClean="0"/>
              <a:t>Negative </a:t>
            </a:r>
            <a:r>
              <a:rPr lang="de-DE" b="1" dirty="0" err="1"/>
              <a:t>i</a:t>
            </a:r>
            <a:r>
              <a:rPr lang="de-DE" b="1" dirty="0" err="1" smtClean="0"/>
              <a:t>mpedance</a:t>
            </a:r>
            <a:r>
              <a:rPr lang="de-DE" b="1" dirty="0" smtClean="0"/>
              <a:t> </a:t>
            </a:r>
            <a:r>
              <a:rPr lang="de-DE" b="1" dirty="0" err="1" smtClean="0"/>
              <a:t>converter</a:t>
            </a:r>
            <a:r>
              <a:rPr lang="de-DE" b="1" dirty="0" smtClean="0"/>
              <a:t> (NIC)</a:t>
            </a:r>
            <a:endParaRPr lang="de-DE" b="1" dirty="0"/>
          </a:p>
        </p:txBody>
      </p:sp>
      <p:sp>
        <p:nvSpPr>
          <p:cNvPr id="15" name="Rechteck 14"/>
          <p:cNvSpPr/>
          <p:nvPr/>
        </p:nvSpPr>
        <p:spPr>
          <a:xfrm>
            <a:off x="683568" y="2258945"/>
            <a:ext cx="251270" cy="233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2765178" y="2519448"/>
            <a:ext cx="133969" cy="233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2765178" y="3748149"/>
            <a:ext cx="133969" cy="203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2751915" y="2076592"/>
            <a:ext cx="251270" cy="303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2754292" y="3311309"/>
            <a:ext cx="251270" cy="303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pieren 7"/>
          <p:cNvGrpSpPr/>
          <p:nvPr/>
        </p:nvGrpSpPr>
        <p:grpSpPr>
          <a:xfrm>
            <a:off x="809203" y="5229399"/>
            <a:ext cx="7344816" cy="528059"/>
            <a:chOff x="683568" y="4688340"/>
            <a:chExt cx="7344816" cy="528059"/>
          </a:xfrm>
        </p:grpSpPr>
        <p:sp>
          <p:nvSpPr>
            <p:cNvPr id="16" name="Textfeld 15"/>
            <p:cNvSpPr txBox="1"/>
            <p:nvPr/>
          </p:nvSpPr>
          <p:spPr>
            <a:xfrm>
              <a:off x="683568" y="4790762"/>
              <a:ext cx="7344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dirty="0" smtClean="0">
                  <a:latin typeface="Helvetica" pitchFamily="34" charset="0"/>
                  <a:cs typeface="Helvetica" pitchFamily="34" charset="0"/>
                  <a:sym typeface="Symbol"/>
                </a:rPr>
                <a:t>Negative current  </a:t>
              </a:r>
              <a:r>
                <a:rPr lang="de-DE" dirty="0" smtClean="0">
                  <a:latin typeface="Helvetica" pitchFamily="34" charset="0"/>
                  <a:cs typeface="Helvetica" pitchFamily="34" charset="0"/>
                  <a:sym typeface="Symbol"/>
                </a:rPr>
                <a:t> </a:t>
              </a:r>
              <a:r>
                <a:rPr lang="en-US" dirty="0" smtClean="0">
                  <a:latin typeface="Helvetica" pitchFamily="34" charset="0"/>
                  <a:cs typeface="Helvetica" pitchFamily="34" charset="0"/>
                  <a:sym typeface="Symbol"/>
                </a:rPr>
                <a:t>negative resistance</a:t>
              </a:r>
              <a:endParaRPr lang="en-US" dirty="0" smtClean="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0"/>
            <a:stretch/>
          </p:blipFill>
          <p:spPr bwMode="auto">
            <a:xfrm>
              <a:off x="6503610" y="4688340"/>
              <a:ext cx="1254188" cy="528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6"/>
          <p:cNvGrpSpPr/>
          <p:nvPr/>
        </p:nvGrpSpPr>
        <p:grpSpPr>
          <a:xfrm>
            <a:off x="4580536" y="2996952"/>
            <a:ext cx="4408018" cy="2024403"/>
            <a:chOff x="3347864" y="1332589"/>
            <a:chExt cx="4408018" cy="202440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230"/>
            <a:stretch/>
          </p:blipFill>
          <p:spPr bwMode="auto">
            <a:xfrm>
              <a:off x="3491880" y="1332589"/>
              <a:ext cx="4264002" cy="142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810280"/>
              <a:ext cx="4248472" cy="54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" y="1070202"/>
            <a:ext cx="4588846" cy="250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0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03" y="548680"/>
            <a:ext cx="5938874" cy="236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Gyrator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323528" y="3034735"/>
            <a:ext cx="273630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Definition:</a:t>
            </a:r>
          </a:p>
          <a:p>
            <a:pPr>
              <a:spcBef>
                <a:spcPts val="600"/>
              </a:spcBef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Circuit: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37" y="2916038"/>
            <a:ext cx="5472608" cy="73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52" y="3880336"/>
            <a:ext cx="3985872" cy="23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9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5877272"/>
            <a:ext cx="4032448" cy="79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25" y="4221088"/>
            <a:ext cx="5737696" cy="18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Gyrator</a:t>
            </a:r>
            <a:endParaRPr lang="de-DE" b="1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62540" y="3008258"/>
            <a:ext cx="9826084" cy="1032885"/>
            <a:chOff x="362540" y="2484185"/>
            <a:chExt cx="9826084" cy="1032885"/>
          </a:xfrm>
        </p:grpSpPr>
        <p:sp>
          <p:nvSpPr>
            <p:cNvPr id="16" name="Textfeld 15"/>
            <p:cNvSpPr txBox="1"/>
            <p:nvPr/>
          </p:nvSpPr>
          <p:spPr>
            <a:xfrm>
              <a:off x="362540" y="2656495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with</a:t>
              </a: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2486267" y="2484185"/>
              <a:ext cx="7702357" cy="1032885"/>
              <a:chOff x="2486267" y="2484185"/>
              <a:chExt cx="7702357" cy="1032885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6267" y="2534583"/>
                <a:ext cx="3852491" cy="982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feld 10"/>
              <p:cNvSpPr txBox="1"/>
              <p:nvPr/>
            </p:nvSpPr>
            <p:spPr>
              <a:xfrm>
                <a:off x="7452320" y="2484185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3200" dirty="0" smtClean="0">
                    <a:latin typeface="Helvetica" pitchFamily="34" charset="0"/>
                    <a:cs typeface="Helvetica" pitchFamily="34" charset="0"/>
                    <a:sym typeface="Symbol"/>
                  </a:rPr>
                  <a:t></a:t>
                </a:r>
                <a:endParaRPr lang="en-US" sz="3200" dirty="0" smtClean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20" y="764704"/>
            <a:ext cx="3645338" cy="21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6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Operational </a:t>
            </a:r>
            <a:r>
              <a:rPr lang="de-DE" b="1" dirty="0" err="1"/>
              <a:t>amplifier</a:t>
            </a:r>
            <a:r>
              <a:rPr lang="de-DE" b="1" dirty="0"/>
              <a:t> (</a:t>
            </a:r>
            <a:r>
              <a:rPr lang="de-DE" b="1" dirty="0" err="1"/>
              <a:t>op-amp</a:t>
            </a:r>
            <a:r>
              <a:rPr lang="de-DE" b="1" dirty="0"/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2799" y="4797152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Op-amp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gain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A</a:t>
            </a:r>
            <a:r>
              <a:rPr lang="de-DE" sz="2000" baseline="-25000" dirty="0" smtClean="0">
                <a:latin typeface="Helvetica" pitchFamily="34" charset="0"/>
                <a:cs typeface="Helvetica" pitchFamily="34" charset="0"/>
              </a:rPr>
              <a:t>D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should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be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large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and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constant</a:t>
            </a:r>
            <a:endParaRPr lang="de-DE" sz="20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sz="20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Alas,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this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not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always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so.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Gain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depends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on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input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voltage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,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frequency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and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temperature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2" y="1268760"/>
            <a:ext cx="369669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640011" y="1124743"/>
            <a:ext cx="8252469" cy="3393669"/>
            <a:chOff x="-1433116" y="3356991"/>
            <a:chExt cx="8252469" cy="339366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744" y="3356991"/>
              <a:ext cx="4036609" cy="301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-1433116" y="6381328"/>
              <a:ext cx="7676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i="1" dirty="0" err="1" smtClean="0">
                  <a:latin typeface="Helvetica" pitchFamily="34" charset="0"/>
                  <a:cs typeface="Helvetica" pitchFamily="34" charset="0"/>
                </a:rPr>
                <a:t>Gain</a:t>
              </a:r>
              <a:r>
                <a:rPr lang="de-DE" i="1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i="1" dirty="0" err="1" smtClean="0">
                  <a:latin typeface="Helvetica" pitchFamily="34" charset="0"/>
                  <a:cs typeface="Helvetica" pitchFamily="34" charset="0"/>
                </a:rPr>
                <a:t>as</a:t>
              </a:r>
              <a:r>
                <a:rPr lang="de-DE" i="1" dirty="0" smtClean="0">
                  <a:latin typeface="Helvetica" pitchFamily="34" charset="0"/>
                  <a:cs typeface="Helvetica" pitchFamily="34" charset="0"/>
                </a:rPr>
                <a:t> a </a:t>
              </a:r>
              <a:r>
                <a:rPr lang="de-DE" i="1" dirty="0" err="1" smtClean="0">
                  <a:latin typeface="Helvetica" pitchFamily="34" charset="0"/>
                  <a:cs typeface="Helvetica" pitchFamily="34" charset="0"/>
                </a:rPr>
                <a:t>function</a:t>
              </a:r>
              <a:r>
                <a:rPr lang="de-DE" i="1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i="1" dirty="0" err="1" smtClean="0">
                  <a:latin typeface="Helvetica" pitchFamily="34" charset="0"/>
                  <a:cs typeface="Helvetica" pitchFamily="34" charset="0"/>
                </a:rPr>
                <a:t>of</a:t>
              </a:r>
              <a:r>
                <a:rPr lang="de-DE" i="1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i="1" dirty="0" err="1" smtClean="0">
                  <a:latin typeface="Helvetica" pitchFamily="34" charset="0"/>
                  <a:cs typeface="Helvetica" pitchFamily="34" charset="0"/>
                </a:rPr>
                <a:t>input</a:t>
              </a:r>
              <a:r>
                <a:rPr lang="de-DE" i="1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i="1" dirty="0" err="1" smtClean="0">
                  <a:latin typeface="Helvetica" pitchFamily="34" charset="0"/>
                  <a:cs typeface="Helvetica" pitchFamily="34" charset="0"/>
                </a:rPr>
                <a:t>voltage</a:t>
              </a:r>
              <a:r>
                <a:rPr lang="de-DE" i="1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i="1" dirty="0" err="1" smtClean="0">
                  <a:latin typeface="Helvetica" pitchFamily="34" charset="0"/>
                  <a:cs typeface="Helvetica" pitchFamily="34" charset="0"/>
                </a:rPr>
                <a:t>and</a:t>
              </a:r>
              <a:r>
                <a:rPr lang="de-DE" i="1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i="1" dirty="0" err="1" smtClean="0">
                  <a:latin typeface="Helvetica" pitchFamily="34" charset="0"/>
                  <a:cs typeface="Helvetica" pitchFamily="34" charset="0"/>
                </a:rPr>
                <a:t>of</a:t>
              </a:r>
              <a:r>
                <a:rPr lang="de-DE" i="1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i="1" dirty="0" err="1" smtClean="0">
                  <a:latin typeface="Helvetica" pitchFamily="34" charset="0"/>
                  <a:cs typeface="Helvetica" pitchFamily="34" charset="0"/>
                </a:rPr>
                <a:t>frequency</a:t>
              </a:r>
              <a:endParaRPr lang="de-DE" i="1" dirty="0" smtClean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2915816" y="128833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Saturation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8" name="Ellipse 7"/>
          <p:cNvSpPr/>
          <p:nvPr/>
        </p:nvSpPr>
        <p:spPr>
          <a:xfrm>
            <a:off x="2843808" y="1596110"/>
            <a:ext cx="936104" cy="176706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17111241">
            <a:off x="1773203" y="2200388"/>
            <a:ext cx="726532" cy="13926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2178082" y="211613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Linear range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856441" y="1511206"/>
            <a:ext cx="2036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Helvetica" pitchFamily="34" charset="0"/>
                <a:cs typeface="Helvetica" pitchFamily="34" charset="0"/>
              </a:rPr>
              <a:t>Low-pass behavior</a:t>
            </a:r>
          </a:p>
          <a:p>
            <a:r>
              <a:rPr lang="en-US" sz="1400" b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400" b="1" dirty="0" smtClean="0">
                <a:latin typeface="Helvetica" pitchFamily="34" charset="0"/>
                <a:cs typeface="Helvetica" pitchFamily="34" charset="0"/>
              </a:rPr>
              <a:t>      </a:t>
            </a:r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(</a:t>
            </a:r>
            <a:r>
              <a:rPr lang="en-US" sz="1400" dirty="0">
                <a:latin typeface="Helvetica" pitchFamily="34" charset="0"/>
                <a:cs typeface="Helvetica" pitchFamily="34" charset="0"/>
              </a:rPr>
              <a:t>dominant pole)</a:t>
            </a:r>
          </a:p>
          <a:p>
            <a:endParaRPr lang="en-US" sz="1400" b="1" dirty="0" smtClean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  <a:ln>
            <a:noFill/>
          </a:ln>
        </p:spPr>
        <p:txBody>
          <a:bodyPr/>
          <a:lstStyle/>
          <a:p>
            <a:r>
              <a:rPr lang="de-DE" b="1" dirty="0" err="1" smtClean="0"/>
              <a:t>Amplifiers</a:t>
            </a:r>
            <a:r>
              <a:rPr lang="de-DE" b="1" dirty="0" smtClean="0"/>
              <a:t> vs. </a:t>
            </a:r>
            <a:r>
              <a:rPr lang="de-DE" b="1" dirty="0" err="1" smtClean="0"/>
              <a:t>oscillators</a:t>
            </a:r>
            <a:endParaRPr lang="de-DE" b="1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909490" y="861675"/>
            <a:ext cx="7766966" cy="5524589"/>
            <a:chOff x="909490" y="836712"/>
            <a:chExt cx="7190903" cy="5524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909490" y="836712"/>
                  <a:ext cx="7190903" cy="55245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Feed-back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yields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closed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-loop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gain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of</a:t>
                  </a:r>
                  <a:endParaRPr lang="de-DE" dirty="0" smtClean="0">
                    <a:latin typeface="Helvetica" pitchFamily="34" charset="0"/>
                    <a:cs typeface="Helvetica" pitchFamily="34" charset="0"/>
                  </a:endParaRPr>
                </a:p>
                <a:p>
                  <a:endParaRPr lang="de-DE" dirty="0">
                    <a:latin typeface="Helvetica" pitchFamily="34" charset="0"/>
                    <a:cs typeface="Helvetica" pitchFamily="34" charset="0"/>
                  </a:endParaRPr>
                </a:p>
                <a:p>
                  <a:endParaRPr lang="de-DE" dirty="0" smtClean="0">
                    <a:latin typeface="Helvetica" pitchFamily="34" charset="0"/>
                    <a:cs typeface="Helvetica" pitchFamily="34" charset="0"/>
                  </a:endParaRPr>
                </a:p>
                <a:p>
                  <a:endParaRPr lang="de-DE" dirty="0">
                    <a:latin typeface="Helvetica" pitchFamily="34" charset="0"/>
                    <a:cs typeface="Helvetica" pitchFamily="34" charset="0"/>
                  </a:endParaRPr>
                </a:p>
                <a:p>
                  <a:endParaRPr lang="de-DE" dirty="0" smtClean="0">
                    <a:latin typeface="Helvetica" pitchFamily="34" charset="0"/>
                    <a:cs typeface="Helvetica" pitchFamily="34" charset="0"/>
                  </a:endParaRPr>
                </a:p>
                <a:p>
                  <a:endParaRPr lang="de-DE" dirty="0" smtClean="0">
                    <a:latin typeface="Helvetica" pitchFamily="34" charset="0"/>
                    <a:cs typeface="Helvetica" pitchFamily="34" charset="0"/>
                  </a:endParaRPr>
                </a:p>
                <a:p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If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de-DE" sz="2000" b="0" i="0" dirty="0" smtClean="0">
                          <a:latin typeface="Cambria Math"/>
                          <a:ea typeface="Cambria Math" panose="02040503050406030204" pitchFamily="18" charset="0"/>
                          <a:cs typeface="Helvetica" pitchFamily="34" charset="0"/>
                        </a:rPr>
                        <m:t>    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itchFamily="34" charset="0"/>
                        </a:rPr>
                        <m:t>𝐴</m:t>
                      </m:r>
                      <m:r>
                        <a:rPr lang="de-DE" sz="200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itchFamily="34" charset="0"/>
                        </a:rPr>
                        <m:t>𝐷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itchFamily="34" charset="0"/>
                        </a:rPr>
                        <m:t>𝐾</m:t>
                      </m:r>
                      <m:r>
                        <a:rPr lang="de-DE" sz="200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itchFamily="34" charset="0"/>
                        </a:rPr>
                        <m:t>𝑅</m:t>
                      </m:r>
                    </m:oMath>
                  </a14:m>
                  <a:r>
                    <a:rPr lang="de-DE" sz="2000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Helvetic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itchFamily="34" charset="0"/>
                        </a:rPr>
                        <m:t>≫</m:t>
                      </m:r>
                      <m:r>
                        <a:rPr lang="de-DE" sz="2000" b="0" i="1" smtClean="0">
                          <a:latin typeface="Cambria Math"/>
                          <a:ea typeface="Cambria Math" panose="02040503050406030204" pitchFamily="18" charset="0"/>
                          <a:cs typeface="Helvetica" pitchFamily="34" charset="0"/>
                        </a:rPr>
                        <m:t>1</m:t>
                      </m:r>
                    </m:oMath>
                  </a14:m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, 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amplifier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is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stable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and</a:t>
                  </a:r>
                  <a:endParaRPr lang="de-DE" dirty="0" smtClean="0">
                    <a:latin typeface="Helvetica" pitchFamily="34" charset="0"/>
                    <a:cs typeface="Helvetica" pitchFamily="34" charset="0"/>
                  </a:endParaRPr>
                </a:p>
                <a:p>
                  <a:endParaRPr lang="de-DE" dirty="0">
                    <a:latin typeface="Helvetica" pitchFamily="34" charset="0"/>
                    <a:cs typeface="Helvetica" pitchFamily="34" charset="0"/>
                  </a:endParaRPr>
                </a:p>
                <a:p>
                  <a:endParaRPr lang="de-DE" dirty="0" smtClean="0">
                    <a:latin typeface="Helvetica" pitchFamily="34" charset="0"/>
                    <a:cs typeface="Helvetica" pitchFamily="34" charset="0"/>
                  </a:endParaRPr>
                </a:p>
                <a:p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If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0" dirty="0" smtClean="0">
                          <a:latin typeface="Cambria Math"/>
                          <a:ea typeface="Cambria Math" panose="02040503050406030204" pitchFamily="18" charset="0"/>
                          <a:cs typeface="Helvetica" pitchFamily="34" charset="0"/>
                        </a:rPr>
                        <m:t>  </m:t>
                      </m:r>
                      <m:r>
                        <a:rPr lang="de-DE" sz="2000" b="0" i="1" dirty="0" smtClean="0">
                          <a:latin typeface="Cambria Math"/>
                          <a:ea typeface="Cambria Math" panose="02040503050406030204" pitchFamily="18" charset="0"/>
                          <a:cs typeface="Helvetica" pitchFamily="34" charset="0"/>
                        </a:rPr>
                        <m:t> </m:t>
                      </m:r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itchFamily="34" charset="0"/>
                        </a:rPr>
                        <m:t>𝐴</m:t>
                      </m:r>
                      <m:r>
                        <a:rPr lang="de-DE" sz="2000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itchFamily="34" charset="0"/>
                        </a:rPr>
                        <m:t>𝐷</m:t>
                      </m:r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itchFamily="34" charset="0"/>
                        </a:rPr>
                        <m:t>𝐾</m:t>
                      </m:r>
                      <m:r>
                        <a:rPr lang="de-DE" sz="2000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itchFamily="34" charset="0"/>
                        </a:rPr>
                        <m:t>𝑅</m:t>
                      </m:r>
                    </m:oMath>
                  </a14:m>
                  <a:r>
                    <a:rPr lang="de-DE" sz="20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Helvetic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/>
                          <a:ea typeface="Cambria Math" panose="02040503050406030204" pitchFamily="18" charset="0"/>
                          <a:cs typeface="Helvetica" pitchFamily="34" charset="0"/>
                        </a:rPr>
                        <m:t>=</m:t>
                      </m:r>
                      <m:r>
                        <a:rPr lang="de-DE" sz="2000" b="0" i="1" dirty="0" smtClean="0">
                          <a:latin typeface="Cambria Math"/>
                          <a:ea typeface="Cambria Math" panose="02040503050406030204" pitchFamily="18" charset="0"/>
                          <a:cs typeface="Helvetica" pitchFamily="34" charset="0"/>
                        </a:rPr>
                        <m:t>− 1</m:t>
                      </m:r>
                      <m:r>
                        <a:rPr lang="de-DE" sz="2000" b="0" i="1" smtClean="0">
                          <a:latin typeface="Cambria Math"/>
                          <a:ea typeface="Cambria Math" panose="02040503050406030204" pitchFamily="18" charset="0"/>
                          <a:cs typeface="Helvetica" pitchFamily="34" charset="0"/>
                        </a:rPr>
                        <m:t> </m:t>
                      </m:r>
                    </m:oMath>
                  </a14:m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,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amplifier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oscillates</a:t>
                  </a:r>
                  <a:r>
                    <a:rPr lang="de-DE" dirty="0">
                      <a:latin typeface="Helvetica" pitchFamily="34" charset="0"/>
                      <a:cs typeface="Helvetica" pitchFamily="34" charset="0"/>
                    </a:rPr>
                    <a:t> (</a:t>
                  </a:r>
                  <a:r>
                    <a:rPr lang="de-DE" dirty="0" err="1">
                      <a:latin typeface="Helvetica" pitchFamily="34" charset="0"/>
                      <a:cs typeface="Helvetica" pitchFamily="34" charset="0"/>
                    </a:rPr>
                    <a:t>Barkhausen</a:t>
                  </a:r>
                  <a:r>
                    <a:rPr lang="de-DE" dirty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criterion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)</a:t>
                  </a:r>
                  <a:endParaRPr lang="de-DE" dirty="0">
                    <a:latin typeface="Helvetica" pitchFamily="34" charset="0"/>
                    <a:cs typeface="Helvetica" pitchFamily="34" charset="0"/>
                  </a:endParaRPr>
                </a:p>
                <a:p>
                  <a:endParaRPr lang="de-DE" dirty="0" smtClean="0">
                    <a:latin typeface="Helvetica" pitchFamily="34" charset="0"/>
                    <a:cs typeface="Helvetica" pitchFamily="34" charset="0"/>
                  </a:endParaRPr>
                </a:p>
                <a:p>
                  <a:endParaRPr lang="de-DE" dirty="0" smtClean="0">
                    <a:latin typeface="Helvetica" pitchFamily="34" charset="0"/>
                    <a:cs typeface="Helvetica" pitchFamily="34" charset="0"/>
                  </a:endParaRPr>
                </a:p>
                <a:p>
                  <a:pPr>
                    <a:spcAft>
                      <a:spcPts val="600"/>
                    </a:spcAft>
                  </a:pP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Thinking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in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phase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and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amplitude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,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Barkhausen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implies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:</a:t>
                  </a:r>
                </a:p>
                <a:p>
                  <a:pPr marL="800100" lvl="1" indent="-342900">
                    <a:spcAft>
                      <a:spcPts val="600"/>
                    </a:spcAft>
                    <a:buAutoNum type="alphaLcParenR"/>
                  </a:pP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a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net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phase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shift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of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180° (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through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passive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filter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network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)</a:t>
                  </a:r>
                </a:p>
                <a:p>
                  <a:pPr marL="800100" lvl="1" indent="-342900">
                    <a:spcAft>
                      <a:spcPts val="600"/>
                    </a:spcAft>
                    <a:buAutoNum type="alphaLcParenR"/>
                  </a:pP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a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loop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gain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of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1</a:t>
                  </a:r>
                </a:p>
                <a:p>
                  <a:pPr lvl="1">
                    <a:spcAft>
                      <a:spcPts val="600"/>
                    </a:spcAft>
                  </a:pPr>
                  <a:endParaRPr lang="de-DE" dirty="0" smtClean="0">
                    <a:latin typeface="Helvetica" pitchFamily="34" charset="0"/>
                    <a:cs typeface="Helvetica" pitchFamily="34" charset="0"/>
                  </a:endParaRPr>
                </a:p>
                <a:p>
                  <a:pPr>
                    <a:spcAft>
                      <a:spcPts val="600"/>
                    </a:spcAft>
                  </a:pP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For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stable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</a:rPr>
                    <a:t>frequency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  <a:sym typeface="Symbol"/>
                    </a:rPr>
                    <a:t>need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  <a:sym typeface="Symbol"/>
                    </a:rPr>
                    <a:t> well-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  <a:sym typeface="Symbol"/>
                    </a:rPr>
                    <a:t>defined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  <a:sym typeface="Symbol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  <a:sym typeface="Symbol"/>
                    </a:rPr>
                    <a:t>oscillation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  <a:sym typeface="Symbol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  <a:sym typeface="Symbol"/>
                    </a:rPr>
                    <a:t>condition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  <a:sym typeface="Symbol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  <a:sym typeface="Symbol"/>
                    </a:rPr>
                    <a:t>and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  <a:sym typeface="Symbol"/>
                    </a:rPr>
                    <a:t> </a:t>
                  </a:r>
                  <a:r>
                    <a:rPr lang="de-DE" dirty="0" err="1" smtClean="0">
                      <a:latin typeface="Helvetica" pitchFamily="34" charset="0"/>
                      <a:cs typeface="Helvetica" pitchFamily="34" charset="0"/>
                      <a:sym typeface="Symbol"/>
                    </a:rPr>
                    <a:t>thus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  <a:sym typeface="Symbol"/>
                    </a:rPr>
                    <a:t> large d</a:t>
                  </a:r>
                  <a:r>
                    <a:rPr lang="el-GR" dirty="0" smtClean="0">
                      <a:latin typeface="Helvetica" pitchFamily="34" charset="0"/>
                      <a:cs typeface="Helvetica" pitchFamily="34" charset="0"/>
                      <a:sym typeface="Symbol"/>
                    </a:rPr>
                    <a:t>φ</a:t>
                  </a:r>
                  <a:r>
                    <a:rPr lang="de-DE" dirty="0" smtClean="0">
                      <a:latin typeface="Helvetica" pitchFamily="34" charset="0"/>
                      <a:cs typeface="Helvetica" pitchFamily="34" charset="0"/>
                      <a:sym typeface="Symbol"/>
                    </a:rPr>
                    <a:t>/d</a:t>
                  </a:r>
                  <a14:m>
                    <m:oMath xmlns:m="http://schemas.openxmlformats.org/officeDocument/2006/math">
                      <m:r>
                        <a:rPr lang="de-DE" i="1" smtClean="0">
                          <a:latin typeface="Cambria Math"/>
                          <a:ea typeface="Cambria Math"/>
                          <a:cs typeface="Helvetica" pitchFamily="34" charset="0"/>
                          <a:sym typeface="Symbol"/>
                        </a:rPr>
                        <m:t>𝜔</m:t>
                      </m:r>
                    </m:oMath>
                  </a14:m>
                  <a:endParaRPr lang="de-DE" dirty="0" smtClean="0">
                    <a:latin typeface="Helvetica" pitchFamily="34" charset="0"/>
                    <a:cs typeface="Helvetica" pitchFamily="34" charset="0"/>
                  </a:endParaRPr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490" y="836712"/>
                  <a:ext cx="7190903" cy="552458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28" t="-551" r="-3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/>
                <p:cNvSpPr txBox="1"/>
                <p:nvPr/>
              </p:nvSpPr>
              <p:spPr>
                <a:xfrm>
                  <a:off x="940921" y="1531829"/>
                  <a:ext cx="2304349" cy="8456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de-DE" sz="2800" i="1" smtClean="0">
                              <a:latin typeface="Cambria Math"/>
                              <a:ea typeface="Cambria Math" panose="02040503050406030204" pitchFamily="18" charset="0"/>
                              <a:cs typeface="Helvetica" pitchFamily="34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pitchFamily="34" charset="0"/>
                            </a:rPr>
                            <m:t>𝑈</m:t>
                          </m:r>
                          <m:r>
                            <a:rPr lang="de-DE" sz="28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pitchFamily="34" charset="0"/>
                            </a:rPr>
                            <m:t>𝑎𝑢𝑠</m:t>
                          </m:r>
                        </m:num>
                        <m:den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pitchFamily="34" charset="0"/>
                            </a:rPr>
                            <m:t>𝑈</m:t>
                          </m:r>
                          <m:r>
                            <a:rPr lang="de-DE" sz="28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pitchFamily="34" charset="0"/>
                            </a:rPr>
                            <m:t>𝑒𝑖𝑛</m:t>
                          </m:r>
                        </m:den>
                      </m:f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itchFamily="34" charset="0"/>
                        </a:rPr>
                        <m:t> </m:t>
                      </m:r>
                    </m:oMath>
                  </a14:m>
                  <a:r>
                    <a:rPr lang="de-DE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Helvetica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sz="2800" i="1" smtClean="0">
                              <a:latin typeface="Cambria Math"/>
                              <a:ea typeface="Cambria Math" panose="02040503050406030204" pitchFamily="18" charset="0"/>
                              <a:cs typeface="Helvetica" pitchFamily="34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pitchFamily="34" charset="0"/>
                            </a:rPr>
                            <m:t>𝐴</m:t>
                          </m:r>
                          <m:r>
                            <a:rPr lang="de-DE" sz="28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pitchFamily="34" charset="0"/>
                            </a:rPr>
                            <m:t>𝐷</m:t>
                          </m:r>
                        </m:num>
                        <m:den>
                          <m:eqArr>
                            <m:eqArrPr>
                              <m:ctrlPr>
                                <a:rPr lang="de-DE" sz="2800" b="0" i="1" smtClean="0">
                                  <a:latin typeface="Cambria Math"/>
                                  <a:ea typeface="Cambria Math" panose="02040503050406030204" pitchFamily="18" charset="0"/>
                                  <a:cs typeface="Helvetica" pitchFamily="34" charset="0"/>
                                </a:rPr>
                              </m:ctrlPr>
                            </m:eqArrPr>
                            <m:e>
                              <m:r>
                                <a:rPr lang="de-DE" sz="2800" b="0" i="1" smtClean="0">
                                  <a:latin typeface="Cambria Math"/>
                                  <a:ea typeface="Cambria Math" panose="02040503050406030204" pitchFamily="18" charset="0"/>
                                  <a:cs typeface="Helvetica" pitchFamily="34" charset="0"/>
                                </a:rPr>
                                <m:t>1 + 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Helvetica" pitchFamily="34" charset="0"/>
                                </a:rPr>
                                <m:t>𝐴</m:t>
                              </m:r>
                              <m:r>
                                <a:rPr lang="de-DE" sz="28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Helvetica" pitchFamily="34" charset="0"/>
                                </a:rPr>
                                <m:t>𝐷</m:t>
                              </m:r>
                              <m:r>
                                <a:rPr lang="de-DE" sz="2800" b="0" i="1" baseline="-25000" smtClean="0">
                                  <a:latin typeface="Cambria Math"/>
                                  <a:ea typeface="Cambria Math" panose="02040503050406030204" pitchFamily="18" charset="0"/>
                                  <a:cs typeface="Helvetica" pitchFamily="34" charset="0"/>
                                </a:rPr>
                                <m:t> 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Helvetica" pitchFamily="34" charset="0"/>
                                </a:rPr>
                                <m:t>𝐾</m:t>
                              </m:r>
                              <m:r>
                                <a:rPr lang="de-DE" sz="28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Helvetica" pitchFamily="34" charset="0"/>
                                </a:rPr>
                                <m:t>𝑅</m:t>
                              </m:r>
                            </m:e>
                            <m:e/>
                          </m:eqArr>
                        </m:den>
                      </m:f>
                    </m:oMath>
                  </a14:m>
                  <a:r>
                    <a:rPr lang="de-DE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Helvetica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921" y="1531829"/>
                  <a:ext cx="2304349" cy="84561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5222853" y="2348880"/>
                  <a:ext cx="1579278" cy="8585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de-DE" sz="2800" b="1" i="1" smtClean="0">
                              <a:latin typeface="Cambria Math"/>
                              <a:ea typeface="Cambria Math" panose="02040503050406030204" pitchFamily="18" charset="0"/>
                              <a:cs typeface="Helvetica" pitchFamily="34" charset="0"/>
                            </a:rPr>
                          </m:ctrlPr>
                        </m:fPr>
                        <m:num>
                          <m:r>
                            <a:rPr lang="de-D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pitchFamily="34" charset="0"/>
                            </a:rPr>
                            <m:t>𝑼</m:t>
                          </m:r>
                          <m:r>
                            <a:rPr lang="de-DE" sz="28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pitchFamily="34" charset="0"/>
                            </a:rPr>
                            <m:t>𝒂𝒖𝒔</m:t>
                          </m:r>
                        </m:num>
                        <m:den>
                          <m:r>
                            <a:rPr lang="de-D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pitchFamily="34" charset="0"/>
                            </a:rPr>
                            <m:t>𝑼</m:t>
                          </m:r>
                          <m:r>
                            <a:rPr lang="de-DE" sz="28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pitchFamily="34" charset="0"/>
                            </a:rPr>
                            <m:t>𝒆𝒊𝒏</m:t>
                          </m:r>
                        </m:den>
                      </m:f>
                      <m:r>
                        <a:rPr lang="de-D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itchFamily="34" charset="0"/>
                        </a:rPr>
                        <m:t> </m:t>
                      </m:r>
                    </m:oMath>
                  </a14:m>
                  <a:r>
                    <a:rPr lang="de-DE" sz="2800" b="1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Helvetica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sz="2800" b="1" i="1" smtClean="0">
                              <a:latin typeface="Cambria Math"/>
                              <a:ea typeface="Cambria Math" panose="02040503050406030204" pitchFamily="18" charset="0"/>
                              <a:cs typeface="Helvetica" pitchFamily="34" charset="0"/>
                            </a:rPr>
                          </m:ctrlPr>
                        </m:fPr>
                        <m:num>
                          <m:r>
                            <a:rPr lang="de-DE" sz="2800" b="1" i="1" smtClean="0">
                              <a:latin typeface="Cambria Math"/>
                              <a:ea typeface="Cambria Math" panose="02040503050406030204" pitchFamily="18" charset="0"/>
                              <a:cs typeface="Helvetica" pitchFamily="34" charset="0"/>
                            </a:rPr>
                            <m:t>𝟏</m:t>
                          </m:r>
                        </m:num>
                        <m:den>
                          <m:eqArr>
                            <m:eqArrPr>
                              <m:ctrlPr>
                                <a:rPr lang="de-DE" sz="2800" b="1" i="1" smtClean="0">
                                  <a:latin typeface="Cambria Math"/>
                                  <a:ea typeface="Cambria Math" panose="02040503050406030204" pitchFamily="18" charset="0"/>
                                  <a:cs typeface="Helvetica" pitchFamily="34" charset="0"/>
                                </a:rPr>
                              </m:ctrlPr>
                            </m:eqArrPr>
                            <m:e>
                              <m:r>
                                <a:rPr lang="de-DE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Helvetica" pitchFamily="34" charset="0"/>
                                </a:rPr>
                                <m:t>𝑲</m:t>
                              </m:r>
                              <m:r>
                                <a:rPr lang="de-DE" sz="2800" b="1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Helvetica" pitchFamily="34" charset="0"/>
                                </a:rPr>
                                <m:t>𝑹</m:t>
                              </m:r>
                            </m:e>
                            <m:e/>
                          </m:eqArr>
                        </m:den>
                      </m:f>
                    </m:oMath>
                  </a14:m>
                  <a:r>
                    <a:rPr lang="de-DE" sz="2800" b="1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Helvetica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853" y="2348880"/>
                  <a:ext cx="1579278" cy="8585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hteck 13"/>
            <p:cNvSpPr/>
            <p:nvPr/>
          </p:nvSpPr>
          <p:spPr>
            <a:xfrm>
              <a:off x="1259632" y="3284984"/>
              <a:ext cx="1368152" cy="5069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5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en-US" b="1" dirty="0" smtClean="0"/>
              <a:t>Wien bridge oscillator</a:t>
            </a:r>
            <a:endParaRPr lang="en-US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724128" y="1582921"/>
            <a:ext cx="280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Circuit elements: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  <a:tabLst>
                <a:tab pos="361950" algn="l"/>
              </a:tabLst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1 	op-amp</a:t>
            </a:r>
          </a:p>
          <a:p>
            <a:pPr>
              <a:spcBef>
                <a:spcPts val="600"/>
              </a:spcBef>
              <a:tabLst>
                <a:tab pos="361950" algn="l"/>
              </a:tabLst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2 	capacitors</a:t>
            </a:r>
          </a:p>
          <a:p>
            <a:pPr>
              <a:spcBef>
                <a:spcPts val="600"/>
              </a:spcBef>
              <a:tabLst>
                <a:tab pos="361950" algn="l"/>
              </a:tabLst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4 	resistors</a:t>
            </a:r>
          </a:p>
          <a:p>
            <a:pPr>
              <a:spcBef>
                <a:spcPts val="600"/>
              </a:spcBef>
              <a:tabLst>
                <a:tab pos="361950" algn="l"/>
              </a:tabLst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1 	R-diodes circuit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1560" y="536392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Wien bridge oscillator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produces  sinusoidal oscillation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at a given frequency.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473576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9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err="1" smtClean="0"/>
              <a:t>Circuits</a:t>
            </a:r>
            <a:r>
              <a:rPr lang="de-DE" b="1" dirty="0" smtClean="0"/>
              <a:t> </a:t>
            </a:r>
            <a:r>
              <a:rPr lang="de-DE" b="1" dirty="0" err="1" smtClean="0"/>
              <a:t>elements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30932" y="1196752"/>
            <a:ext cx="799288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Negative feed-back loop through R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10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+ R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11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+ R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12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 defines gain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dirty="0" smtClean="0">
                <a:latin typeface="Helvetica" pitchFamily="34" charset="0"/>
                <a:cs typeface="Helvetica" pitchFamily="34" charset="0"/>
              </a:rPr>
            </a:b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R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12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and diodes make sure gain at start-up is larger than 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Positive feed-back is constrained by band pass.</a:t>
            </a:r>
            <a:br>
              <a:rPr lang="en-US" dirty="0" smtClean="0">
                <a:latin typeface="Helvetica" pitchFamily="34" charset="0"/>
                <a:cs typeface="Helvetica" pitchFamily="34" charset="0"/>
              </a:rPr>
            </a:br>
            <a:r>
              <a:rPr lang="en-US" dirty="0" smtClean="0">
                <a:latin typeface="Helvetica" pitchFamily="34" charset="0"/>
                <a:cs typeface="Helvetica" pitchFamily="34" charset="0"/>
              </a:rPr>
              <a:t>At resonance frequency, phase shift is 0° and band-pass output maximum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</a:t>
            </a:r>
            <a:endParaRPr lang="en-US" dirty="0" smtClean="0">
              <a:latin typeface="Cambria Math" panose="02040503050406030204" pitchFamily="18" charset="0"/>
              <a:ea typeface="Cambria Math" panose="02040503050406030204" pitchFamily="18" charset="0"/>
              <a:cs typeface="Helvetica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960552" y="2783954"/>
            <a:ext cx="4416064" cy="791114"/>
            <a:chOff x="1937310" y="2199928"/>
            <a:chExt cx="4416064" cy="7911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hteck 8"/>
                <p:cNvSpPr/>
                <p:nvPr/>
              </p:nvSpPr>
              <p:spPr>
                <a:xfrm>
                  <a:off x="1937310" y="2199928"/>
                  <a:ext cx="2103461" cy="7911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 smtClean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Helvetica" pitchFamily="34" charset="0"/>
                    </a:rPr>
                    <a:t>1 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Helvetica" pitchFamily="34" charset="0"/>
                    </a:rPr>
                    <a:t>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de-DE" sz="3200" b="0" i="1" baseline="-25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11</m:t>
                          </m:r>
                          <m:r>
                            <a:rPr lang="de-DE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+ </m:t>
                          </m:r>
                          <m:r>
                            <a:rPr lang="de-DE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de-DE" sz="3200" b="0" i="1" baseline="-25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de-DE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de-DE" sz="3200" i="1" baseline="-25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de-DE" sz="3200" b="0" i="1" baseline="-25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den>
                      </m:f>
                    </m:oMath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9" name="Rechteck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310" y="2199928"/>
                  <a:ext cx="2103461" cy="79111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536" b="-108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feld 9"/>
            <p:cNvSpPr txBox="1"/>
            <p:nvPr/>
          </p:nvSpPr>
          <p:spPr>
            <a:xfrm>
              <a:off x="4031940" y="240666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Helvetica" pitchFamily="34" charset="0"/>
                  <a:cs typeface="Helvetica" pitchFamily="34" charset="0"/>
                </a:rPr>
                <a:t>vs.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hteck 16"/>
                <p:cNvSpPr/>
                <p:nvPr/>
              </p:nvSpPr>
              <p:spPr>
                <a:xfrm>
                  <a:off x="4961646" y="2199928"/>
                  <a:ext cx="1391728" cy="7911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 smtClean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Helvetica" pitchFamily="34" charset="0"/>
                    </a:rPr>
                    <a:t>1 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Helvetica" pitchFamily="34" charset="0"/>
                    </a:rPr>
                    <a:t>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de-DE" sz="3200" b="0" i="1" baseline="-25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11</m:t>
                          </m:r>
                          <m:r>
                            <a:rPr lang="de-DE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de-DE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de-DE" sz="3200" i="1" baseline="-25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de-DE" sz="3200" b="0" i="1" baseline="-25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den>
                      </m:f>
                    </m:oMath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17" name="Rechteck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1646" y="2199928"/>
                  <a:ext cx="1391728" cy="79111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404" b="-108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3419872" y="5016782"/>
                <a:ext cx="2286000" cy="10045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" pitchFamily="34" charset="0"/>
                  </a:rPr>
                  <a:t>U</a:t>
                </a:r>
                <a:r>
                  <a:rPr lang="en-US" sz="3200" baseline="-2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" pitchFamily="34" charset="0"/>
                  </a:rPr>
                  <a:t>+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" pitchFamily="34" charset="0"/>
                  </a:rPr>
                  <a:t>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Helvetica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Helvetica" pitchFamily="34" charset="0"/>
                              </a:rPr>
                            </m:ctrlPr>
                          </m:fPr>
                          <m:num>
                            <m:r>
                              <a:rPr lang="de-DE" sz="32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32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pitchFamily="34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" pitchFamily="34" charset="0"/>
                  </a:rPr>
                  <a:t>  U</a:t>
                </a:r>
                <a:r>
                  <a:rPr lang="en-US" sz="3200" baseline="-2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" pitchFamily="34" charset="0"/>
                  </a:rPr>
                  <a:t>out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" pitchFamily="34" charset="0"/>
                  </a:rPr>
                  <a:t/>
                </a:r>
                <a:b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" pitchFamily="34" charset="0"/>
                  </a:rPr>
                </a:br>
                <a:endParaRPr lang="de-DE" sz="2400" dirty="0"/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016782"/>
                <a:ext cx="2286000" cy="1004506"/>
              </a:xfrm>
              <a:prstGeom prst="rect">
                <a:avLst/>
              </a:prstGeom>
              <a:blipFill rotWithShape="1">
                <a:blip r:embed="rId4"/>
                <a:stretch>
                  <a:fillRect l="-6667" t="-8485" r="-29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9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Appendix</a:t>
            </a:r>
            <a:endParaRPr lang="en-US" sz="4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6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/>
              <a:t> </a:t>
            </a:r>
            <a:r>
              <a:rPr lang="de-DE" b="1" dirty="0" smtClean="0"/>
              <a:t>Charge </a:t>
            </a:r>
            <a:r>
              <a:rPr lang="de-DE" b="1" dirty="0" err="1" smtClean="0"/>
              <a:t>integrating</a:t>
            </a:r>
            <a:r>
              <a:rPr lang="de-DE" b="1" dirty="0" smtClean="0"/>
              <a:t> </a:t>
            </a:r>
            <a:r>
              <a:rPr lang="de-DE" b="1" dirty="0" err="1" smtClean="0"/>
              <a:t>amplifier</a:t>
            </a:r>
            <a:endParaRPr lang="de-DE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1" r="53469"/>
          <a:stretch/>
        </p:blipFill>
        <p:spPr bwMode="auto">
          <a:xfrm>
            <a:off x="352822" y="889059"/>
            <a:ext cx="3960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547664" y="2858045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Integrator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52822" y="3284984"/>
            <a:ext cx="8271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Consider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a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signal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at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the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input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the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op-amp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The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converted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into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a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voltage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with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gain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dU</a:t>
            </a:r>
            <a:r>
              <a:rPr lang="de-DE" baseline="-25000" dirty="0" err="1" smtClean="0">
                <a:latin typeface="Helvetica" pitchFamily="34" charset="0"/>
                <a:cs typeface="Helvetica" pitchFamily="34" charset="0"/>
              </a:rPr>
              <a:t>out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/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dI</a:t>
            </a:r>
            <a:r>
              <a:rPr lang="de-DE" baseline="-25000" dirty="0" err="1" smtClean="0">
                <a:latin typeface="Helvetica" pitchFamily="34" charset="0"/>
                <a:cs typeface="Helvetica" pitchFamily="34" charset="0"/>
              </a:rPr>
              <a:t>in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= 1/C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dirty="0">
              <a:latin typeface="Helvetica" pitchFamily="34" charset="0"/>
              <a:cs typeface="Helvetica" pitchFamily="34" charset="0"/>
            </a:endParaRPr>
          </a:p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be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considered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noise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and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equivalent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noise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charge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(ENC)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</a:t>
            </a:r>
            <a:r>
              <a:rPr lang="de-DE" baseline="-25000" dirty="0" err="1" smtClean="0">
                <a:latin typeface="Helvetica" pitchFamily="34" charset="0"/>
                <a:cs typeface="Helvetica" pitchFamily="34" charset="0"/>
              </a:rPr>
              <a:t>i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/ C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discharge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feedback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capacitor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1/C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=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gain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; A high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>
                <a:latin typeface="Helvetica" pitchFamily="34" charset="0"/>
                <a:cs typeface="Helvetica" pitchFamily="34" charset="0"/>
              </a:rPr>
              <a:t>d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etector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system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with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complete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circuit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including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diode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in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reverse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direction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,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filter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,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op-amp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2755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err="1" smtClean="0"/>
              <a:t>Op-amp</a:t>
            </a:r>
            <a:r>
              <a:rPr lang="de-DE" b="1" dirty="0"/>
              <a:t> </a:t>
            </a:r>
            <a:r>
              <a:rPr lang="de-DE" b="1" dirty="0" err="1" smtClean="0"/>
              <a:t>as</a:t>
            </a:r>
            <a:r>
              <a:rPr lang="de-DE" b="1" dirty="0" smtClean="0"/>
              <a:t> </a:t>
            </a:r>
            <a:r>
              <a:rPr lang="de-DE" b="1" dirty="0" err="1" smtClean="0"/>
              <a:t>black</a:t>
            </a:r>
            <a:r>
              <a:rPr lang="de-DE" b="1" dirty="0" smtClean="0"/>
              <a:t> box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98072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Input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resistance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R</a:t>
            </a:r>
            <a:r>
              <a:rPr lang="de-DE" sz="2000" baseline="-25000" dirty="0" smtClean="0">
                <a:latin typeface="Helvetica" pitchFamily="34" charset="0"/>
                <a:cs typeface="Helvetica" pitchFamily="34" charset="0"/>
              </a:rPr>
              <a:t>G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very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high,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minimum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M</a:t>
            </a:r>
            <a:r>
              <a:rPr lang="el-GR" sz="2000" dirty="0" smtClean="0">
                <a:latin typeface="Arial"/>
                <a:cs typeface="Arial"/>
              </a:rPr>
              <a:t>Ω</a:t>
            </a:r>
            <a:r>
              <a:rPr lang="de-DE" sz="2000" dirty="0" smtClean="0">
                <a:latin typeface="Helvetica" pitchFamily="34" charset="0"/>
                <a:cs typeface="Arial"/>
              </a:rPr>
              <a:t> </a:t>
            </a:r>
            <a:r>
              <a:rPr lang="de-DE" sz="2000" dirty="0" err="1" smtClean="0">
                <a:latin typeface="Helvetica" pitchFamily="34" charset="0"/>
                <a:cs typeface="Arial"/>
              </a:rPr>
              <a:t>to</a:t>
            </a:r>
            <a:r>
              <a:rPr lang="de-DE" sz="2000" dirty="0" smtClean="0">
                <a:latin typeface="Helvetica" pitchFamily="34" charset="0"/>
                <a:cs typeface="Arial"/>
              </a:rPr>
              <a:t> G</a:t>
            </a:r>
            <a:r>
              <a:rPr lang="el-GR" sz="2000" dirty="0" smtClean="0">
                <a:latin typeface="Arial"/>
                <a:cs typeface="Arial"/>
              </a:rPr>
              <a:t>Ω</a:t>
            </a:r>
            <a:endParaRPr lang="de-DE" sz="2000" dirty="0" smtClean="0">
              <a:latin typeface="Helvetica" pitchFamily="34" charset="0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>
                <a:latin typeface="Helvetica" pitchFamily="34" charset="0"/>
                <a:cs typeface="Arial"/>
              </a:rPr>
              <a:t>Output  </a:t>
            </a:r>
            <a:r>
              <a:rPr lang="de-DE" sz="2000" dirty="0" err="1" smtClean="0">
                <a:latin typeface="Helvetica" pitchFamily="34" charset="0"/>
                <a:cs typeface="Arial"/>
              </a:rPr>
              <a:t>impedance</a:t>
            </a:r>
            <a:r>
              <a:rPr lang="de-DE" sz="2000" dirty="0" smtClean="0">
                <a:latin typeface="Helvetica" pitchFamily="34" charset="0"/>
                <a:cs typeface="Arial"/>
              </a:rPr>
              <a:t> R</a:t>
            </a:r>
            <a:r>
              <a:rPr lang="de-DE" sz="2000" baseline="-25000" dirty="0" smtClean="0">
                <a:latin typeface="Helvetica" pitchFamily="34" charset="0"/>
                <a:cs typeface="Arial"/>
              </a:rPr>
              <a:t>A</a:t>
            </a:r>
            <a:r>
              <a:rPr lang="de-DE" sz="2000" dirty="0" smtClean="0">
                <a:latin typeface="Helvetica" pitchFamily="34" charset="0"/>
                <a:cs typeface="Arial"/>
              </a:rPr>
              <a:t> </a:t>
            </a:r>
            <a:r>
              <a:rPr lang="de-DE" sz="2000" dirty="0" err="1" smtClean="0">
                <a:latin typeface="Helvetica" pitchFamily="34" charset="0"/>
                <a:cs typeface="Arial"/>
              </a:rPr>
              <a:t>is</a:t>
            </a:r>
            <a:r>
              <a:rPr lang="de-DE" sz="2000" dirty="0" smtClean="0">
                <a:latin typeface="Helvetica" pitchFamily="34" charset="0"/>
                <a:cs typeface="Arial"/>
              </a:rPr>
              <a:t> </a:t>
            </a:r>
            <a:r>
              <a:rPr lang="de-DE" sz="2000" dirty="0" err="1" smtClean="0">
                <a:latin typeface="Helvetica" pitchFamily="34" charset="0"/>
                <a:cs typeface="Arial"/>
              </a:rPr>
              <a:t>low</a:t>
            </a:r>
            <a:r>
              <a:rPr lang="de-DE" sz="2000" dirty="0" smtClean="0">
                <a:latin typeface="Helvetica" pitchFamily="34" charset="0"/>
                <a:cs typeface="Arial"/>
              </a:rPr>
              <a:t> (</a:t>
            </a:r>
            <a:r>
              <a:rPr lang="de-DE" sz="2000" dirty="0" err="1" smtClean="0">
                <a:latin typeface="Helvetica" pitchFamily="34" charset="0"/>
                <a:cs typeface="Arial"/>
              </a:rPr>
              <a:t>voltage</a:t>
            </a:r>
            <a:r>
              <a:rPr lang="de-DE" sz="2000" dirty="0" smtClean="0">
                <a:latin typeface="Helvetica" pitchFamily="34" charset="0"/>
                <a:cs typeface="Arial"/>
              </a:rPr>
              <a:t> </a:t>
            </a:r>
            <a:r>
              <a:rPr lang="de-DE" sz="2000" dirty="0" err="1" smtClean="0">
                <a:latin typeface="Helvetica" pitchFamily="34" charset="0"/>
                <a:cs typeface="Arial"/>
              </a:rPr>
              <a:t>source</a:t>
            </a:r>
            <a:r>
              <a:rPr lang="de-DE" sz="2000" dirty="0" smtClean="0">
                <a:latin typeface="Helvetica" pitchFamily="34" charset="0"/>
                <a:cs typeface="Arial"/>
              </a:rPr>
              <a:t>)</a:t>
            </a:r>
            <a:endParaRPr lang="de-DE" sz="20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43608" y="58679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 smtClean="0">
                <a:latin typeface="Helvetica" pitchFamily="34" charset="0"/>
                <a:cs typeface="Helvetica" pitchFamily="34" charset="0"/>
              </a:rPr>
              <a:t>Simplified</a:t>
            </a:r>
            <a:r>
              <a:rPr lang="de-DE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i="1" dirty="0" err="1" smtClean="0">
                <a:latin typeface="Helvetica" pitchFamily="34" charset="0"/>
                <a:cs typeface="Helvetica" pitchFamily="34" charset="0"/>
              </a:rPr>
              <a:t>op-amp</a:t>
            </a:r>
            <a:r>
              <a:rPr lang="de-DE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i="1" dirty="0" err="1" smtClean="0">
                <a:latin typeface="Helvetica" pitchFamily="34" charset="0"/>
                <a:cs typeface="Helvetica" pitchFamily="34" charset="0"/>
              </a:rPr>
              <a:t>circuit</a:t>
            </a:r>
            <a:r>
              <a:rPr lang="de-DE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i="1" dirty="0" err="1" smtClean="0">
                <a:latin typeface="Helvetica" pitchFamily="34" charset="0"/>
                <a:cs typeface="Helvetica" pitchFamily="34" charset="0"/>
              </a:rPr>
              <a:t>diagram</a:t>
            </a:r>
            <a:r>
              <a:rPr lang="de-DE" i="1" dirty="0" smtClean="0">
                <a:latin typeface="Helvetica" pitchFamily="34" charset="0"/>
                <a:cs typeface="Helvetica" pitchFamily="34" charset="0"/>
              </a:rPr>
              <a:t>. </a:t>
            </a:r>
            <a:r>
              <a:rPr lang="de-DE" i="1" dirty="0" err="1" smtClean="0">
                <a:latin typeface="Helvetica" pitchFamily="34" charset="0"/>
                <a:cs typeface="Helvetica" pitchFamily="34" charset="0"/>
              </a:rPr>
              <a:t>Supply</a:t>
            </a:r>
            <a:r>
              <a:rPr lang="de-DE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i="1" dirty="0" err="1" smtClean="0">
                <a:latin typeface="Helvetica" pitchFamily="34" charset="0"/>
                <a:cs typeface="Helvetica" pitchFamily="34" charset="0"/>
              </a:rPr>
              <a:t>voltage</a:t>
            </a:r>
            <a:r>
              <a:rPr lang="de-DE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i="1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i="1" dirty="0" smtClean="0">
                <a:latin typeface="Helvetica" pitchFamily="34" charset="0"/>
                <a:cs typeface="Helvetica" pitchFamily="34" charset="0"/>
              </a:rPr>
              <a:t> not </a:t>
            </a:r>
            <a:r>
              <a:rPr lang="de-DE" i="1" dirty="0" err="1" smtClean="0">
                <a:latin typeface="Helvetica" pitchFamily="34" charset="0"/>
                <a:cs typeface="Helvetica" pitchFamily="34" charset="0"/>
              </a:rPr>
              <a:t>shown</a:t>
            </a:r>
            <a:r>
              <a:rPr lang="de-DE" i="1" dirty="0" smtClean="0">
                <a:latin typeface="Helvetica" pitchFamily="34" charset="0"/>
                <a:cs typeface="Helvetica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88614"/>
            <a:ext cx="5734493" cy="39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Operational </a:t>
            </a:r>
            <a:r>
              <a:rPr lang="de-DE" b="1" dirty="0" err="1" smtClean="0"/>
              <a:t>amplifier</a:t>
            </a:r>
            <a:r>
              <a:rPr lang="de-DE" b="1" dirty="0" smtClean="0"/>
              <a:t> ICL7621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01208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ICL7621 (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Intersil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)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schematic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latin typeface="Helvetica" pitchFamily="34" charset="0"/>
                <a:cs typeface="Helvetica" pitchFamily="34" charset="0"/>
              </a:rPr>
              <a:t>10</a:t>
            </a:r>
            <a:r>
              <a:rPr lang="de-DE" baseline="30000" dirty="0">
                <a:latin typeface="Helvetica" pitchFamily="34" charset="0"/>
                <a:cs typeface="Helvetica" pitchFamily="34" charset="0"/>
              </a:rPr>
              <a:t>12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 </a:t>
            </a:r>
            <a:r>
              <a:rPr lang="el-GR" dirty="0" smtClean="0">
                <a:latin typeface="Helvetica" pitchFamily="34" charset="0"/>
                <a:cs typeface="Helvetica" pitchFamily="34" charset="0"/>
              </a:rPr>
              <a:t>Ω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input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impedance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, 200 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µ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W power, ±1V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±8 V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supply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voltage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, 75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db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voltage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gain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, 2 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µs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rise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time, 0.48 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µs GBP,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low-noise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4" y="2204864"/>
            <a:ext cx="8228976" cy="468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8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9" y="893515"/>
            <a:ext cx="4107987" cy="199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Positive </a:t>
            </a:r>
            <a:r>
              <a:rPr lang="de-DE" b="1" dirty="0" err="1" smtClean="0"/>
              <a:t>and</a:t>
            </a:r>
            <a:r>
              <a:rPr lang="de-DE" b="1" dirty="0" smtClean="0"/>
              <a:t> negative </a:t>
            </a:r>
            <a:r>
              <a:rPr lang="de-DE" b="1" dirty="0" err="1" smtClean="0"/>
              <a:t>feedback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3861048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Helvetica" pitchFamily="34" charset="0"/>
                <a:cs typeface="Helvetica" pitchFamily="34" charset="0"/>
              </a:rPr>
              <a:t>Feedback: </a:t>
            </a:r>
          </a:p>
          <a:p>
            <a:endParaRPr lang="de-DE" b="1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>
                <a:latin typeface="Helvetica" pitchFamily="34" charset="0"/>
                <a:cs typeface="Helvetica" pitchFamily="34" charset="0"/>
              </a:rPr>
              <a:t>S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ome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fraction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the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output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voltage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fed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back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the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op-amp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input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Feedback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can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be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positive (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non-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inverting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input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)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negative (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inverting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input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>
              <a:latin typeface="Helvetica" pitchFamily="34" charset="0"/>
              <a:cs typeface="Helvetica" pitchFamily="34" charset="0"/>
            </a:endParaRPr>
          </a:p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We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will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mostly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consider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negative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feedback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below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15616" y="2638498"/>
            <a:ext cx="34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 smtClean="0">
                <a:latin typeface="Helvetica" pitchFamily="34" charset="0"/>
                <a:cs typeface="Helvetica" pitchFamily="34" charset="0"/>
              </a:rPr>
              <a:t>Schmitt </a:t>
            </a:r>
            <a:r>
              <a:rPr lang="de-DE" sz="1600" i="1" dirty="0" err="1" smtClean="0">
                <a:latin typeface="Helvetica" pitchFamily="34" charset="0"/>
                <a:cs typeface="Helvetica" pitchFamily="34" charset="0"/>
              </a:rPr>
              <a:t>trigger</a:t>
            </a:r>
            <a:endParaRPr lang="de-DE" sz="1600" i="1" dirty="0" smtClean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4924003" y="893515"/>
            <a:ext cx="4688556" cy="2099922"/>
            <a:chOff x="1641307" y="593341"/>
            <a:chExt cx="8382727" cy="26402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307" y="593341"/>
              <a:ext cx="7338408" cy="264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2391186" y="2624240"/>
              <a:ext cx="7632848" cy="474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i="1" dirty="0" err="1">
                  <a:latin typeface="Helvetica" pitchFamily="34" charset="0"/>
                  <a:cs typeface="Helvetica" pitchFamily="34" charset="0"/>
                </a:rPr>
                <a:t>I</a:t>
              </a:r>
              <a:r>
                <a:rPr lang="de-DE" sz="1600" i="1" dirty="0" err="1" smtClean="0">
                  <a:latin typeface="Helvetica" pitchFamily="34" charset="0"/>
                  <a:cs typeface="Helvetica" pitchFamily="34" charset="0"/>
                </a:rPr>
                <a:t>nverting</a:t>
              </a:r>
              <a:r>
                <a:rPr lang="de-DE" sz="1600" i="1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1600" i="1" dirty="0" err="1" smtClean="0">
                  <a:latin typeface="Helvetica" pitchFamily="34" charset="0"/>
                  <a:cs typeface="Helvetica" pitchFamily="34" charset="0"/>
                </a:rPr>
                <a:t>amplifier</a:t>
              </a:r>
              <a:endParaRPr lang="de-DE" sz="1600" i="1" dirty="0" smtClean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8" name="Ellipse 7"/>
          <p:cNvSpPr/>
          <p:nvPr/>
        </p:nvSpPr>
        <p:spPr>
          <a:xfrm>
            <a:off x="2195736" y="1603685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734679" y="1612069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3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/>
              <a:t> </a:t>
            </a:r>
            <a:r>
              <a:rPr lang="de-DE" b="1" dirty="0" smtClean="0"/>
              <a:t>Schmitt </a:t>
            </a:r>
            <a:r>
              <a:rPr lang="de-DE" b="1" dirty="0" err="1" smtClean="0"/>
              <a:t>trigger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436265" y="3789040"/>
            <a:ext cx="8271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Positive feedback increases U</a:t>
            </a:r>
            <a:r>
              <a:rPr lang="en-US" sz="2400" baseline="-25000" dirty="0" smtClean="0">
                <a:latin typeface="Helvetica" pitchFamily="34" charset="0"/>
                <a:cs typeface="Helvetica" pitchFamily="34" charset="0"/>
              </a:rPr>
              <a:t>+ </a:t>
            </a:r>
            <a:r>
              <a:rPr lang="en-US" sz="24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for positive input voltage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sz="2400" baseline="-25000" dirty="0" err="1" smtClean="0">
                <a:latin typeface="Helvetica" pitchFamily="34" charset="0"/>
                <a:cs typeface="Helvetica" pitchFamily="34" charset="0"/>
              </a:rPr>
              <a:t>aus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is driven to equal </a:t>
            </a:r>
            <a:r>
              <a:rPr lang="en-US" sz="2400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sz="2400" baseline="-25000" dirty="0" err="1" smtClean="0">
                <a:latin typeface="Helvetica" pitchFamily="34" charset="0"/>
                <a:cs typeface="Helvetica" pitchFamily="34" charset="0"/>
              </a:rPr>
              <a:t>max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  <a:cs typeface="Helvetica" pitchFamily="34" charset="0"/>
                <a:sym typeface="Symbol"/>
              </a:rPr>
              <a:t> trigger function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Helvetica" pitchFamily="34" charset="0"/>
                <a:cs typeface="Helvetica" pitchFamily="34" charset="0"/>
                <a:sym typeface="Symbol"/>
              </a:rPr>
              <a:t>O</a:t>
            </a:r>
            <a:r>
              <a:rPr lang="en-US" sz="2400" dirty="0" smtClean="0">
                <a:latin typeface="Helvetica" pitchFamily="34" charset="0"/>
                <a:cs typeface="Helvetica" pitchFamily="34" charset="0"/>
                <a:sym typeface="Symbol"/>
              </a:rPr>
              <a:t>utput signal is essentially binary with two states: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Helvetica" pitchFamily="34" charset="0"/>
                <a:cs typeface="Helvetica" pitchFamily="34" charset="0"/>
                <a:sym typeface="Symbol"/>
              </a:rPr>
              <a:t>            </a:t>
            </a:r>
            <a:r>
              <a:rPr lang="en-US" sz="2400" dirty="0" err="1" smtClean="0">
                <a:latin typeface="Helvetica" pitchFamily="34" charset="0"/>
                <a:cs typeface="Helvetica" pitchFamily="34" charset="0"/>
                <a:sym typeface="Symbol"/>
              </a:rPr>
              <a:t>U</a:t>
            </a:r>
            <a:r>
              <a:rPr lang="en-US" sz="2400" baseline="-25000" dirty="0" err="1" smtClean="0">
                <a:latin typeface="Helvetica" pitchFamily="34" charset="0"/>
                <a:cs typeface="Helvetica" pitchFamily="34" charset="0"/>
                <a:sym typeface="Symbol"/>
              </a:rPr>
              <a:t>max</a:t>
            </a:r>
            <a:r>
              <a:rPr lang="en-US" sz="2400" baseline="-25000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en-US" sz="2400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en-US" sz="2400" dirty="0">
                <a:latin typeface="Helvetica" pitchFamily="34" charset="0"/>
                <a:cs typeface="Helvetica" pitchFamily="34" charset="0"/>
                <a:sym typeface="Symbol"/>
              </a:rPr>
              <a:t>≈ </a:t>
            </a:r>
            <a:r>
              <a:rPr lang="en-US" sz="2400" dirty="0" smtClean="0">
                <a:latin typeface="Helvetica" pitchFamily="34" charset="0"/>
                <a:cs typeface="Helvetica" pitchFamily="34" charset="0"/>
                <a:sym typeface="Symbol"/>
              </a:rPr>
              <a:t>+ U</a:t>
            </a:r>
            <a:r>
              <a:rPr lang="en-US" sz="2400" baseline="-25000" dirty="0" smtClean="0">
                <a:latin typeface="Helvetica" pitchFamily="34" charset="0"/>
                <a:cs typeface="Helvetica" pitchFamily="34" charset="0"/>
                <a:sym typeface="Symbol"/>
              </a:rPr>
              <a:t>CC </a:t>
            </a:r>
            <a:r>
              <a:rPr lang="en-US" sz="2400" dirty="0" smtClean="0">
                <a:latin typeface="Helvetica" pitchFamily="34" charset="0"/>
                <a:cs typeface="Helvetica" pitchFamily="34" charset="0"/>
                <a:sym typeface="Symbol"/>
              </a:rPr>
              <a:t> ,  </a:t>
            </a:r>
            <a:r>
              <a:rPr lang="en-US" sz="2400" dirty="0" err="1" smtClean="0">
                <a:latin typeface="Helvetica" pitchFamily="34" charset="0"/>
                <a:cs typeface="Helvetica" pitchFamily="34" charset="0"/>
                <a:sym typeface="Symbol"/>
              </a:rPr>
              <a:t>U</a:t>
            </a:r>
            <a:r>
              <a:rPr lang="en-US" sz="2400" baseline="-25000" dirty="0" err="1" smtClean="0">
                <a:latin typeface="Helvetica" pitchFamily="34" charset="0"/>
                <a:cs typeface="Helvetica" pitchFamily="34" charset="0"/>
                <a:sym typeface="Symbol"/>
              </a:rPr>
              <a:t>min</a:t>
            </a:r>
            <a:r>
              <a:rPr lang="en-US" sz="2400" baseline="-25000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en-US" sz="2400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en-US" sz="2400" dirty="0">
                <a:latin typeface="Helvetica" pitchFamily="34" charset="0"/>
                <a:cs typeface="Helvetica" pitchFamily="34" charset="0"/>
                <a:sym typeface="Symbol"/>
              </a:rPr>
              <a:t>≈ </a:t>
            </a:r>
            <a:r>
              <a:rPr lang="en-US" sz="2400" dirty="0" smtClean="0">
                <a:latin typeface="Helvetica" pitchFamily="34" charset="0"/>
                <a:cs typeface="Helvetica" pitchFamily="34" charset="0"/>
                <a:sym typeface="Symbol"/>
              </a:rPr>
              <a:t>- U</a:t>
            </a:r>
            <a:r>
              <a:rPr lang="en-US" sz="2400" baseline="-25000" dirty="0" smtClean="0">
                <a:latin typeface="Helvetica" pitchFamily="34" charset="0"/>
                <a:cs typeface="Helvetica" pitchFamily="34" charset="0"/>
                <a:sym typeface="Symbol"/>
              </a:rPr>
              <a:t>CC </a:t>
            </a:r>
            <a:endParaRPr lang="en-US" sz="24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93515"/>
            <a:ext cx="4772737" cy="231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>
          <a:xfrm flipV="1">
            <a:off x="4355976" y="1766069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4362690" y="2348880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4211960" y="15167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+ 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sz="1600" baseline="-25000" dirty="0" err="1" smtClean="0">
                <a:latin typeface="Helvetica" pitchFamily="34" charset="0"/>
                <a:cs typeface="Helvetica" pitchFamily="34" charset="0"/>
              </a:rPr>
              <a:t>cc</a:t>
            </a:r>
            <a:endParaRPr lang="en-US" sz="1600" baseline="-250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139952" y="249748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- 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sz="1600" baseline="-25000" dirty="0" err="1" smtClean="0">
                <a:latin typeface="Helvetica" pitchFamily="34" charset="0"/>
                <a:cs typeface="Helvetica" pitchFamily="34" charset="0"/>
              </a:rPr>
              <a:t>cc</a:t>
            </a:r>
            <a:endParaRPr lang="en-US" sz="1600" baseline="-250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357968" y="249289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sz="1200" baseline="-25000" dirty="0" smtClean="0">
                <a:latin typeface="Helvetica" pitchFamily="34" charset="0"/>
                <a:cs typeface="Helvetica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787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Helvetica" pitchFamily="34" charset="0"/>
            <a:cs typeface="Helvetic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1838</Words>
  <Application>Microsoft Office PowerPoint</Application>
  <PresentationFormat>Bildschirmpräsentation (4:3)</PresentationFormat>
  <Paragraphs>582</Paragraphs>
  <Slides>54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54</vt:i4>
      </vt:variant>
    </vt:vector>
  </HeadingPairs>
  <TitlesOfParts>
    <vt:vector size="56" baseType="lpstr">
      <vt:lpstr>Larissa</vt:lpstr>
      <vt:lpstr>Compass</vt:lpstr>
      <vt:lpstr> Electronics for physicists</vt:lpstr>
      <vt:lpstr>Introduction</vt:lpstr>
      <vt:lpstr>What are ap amps good for?</vt:lpstr>
      <vt:lpstr>Operational amplifier (op-amp)</vt:lpstr>
      <vt:lpstr>Operational amplifier (op-amp)</vt:lpstr>
      <vt:lpstr>Op-amp as black box</vt:lpstr>
      <vt:lpstr>Operational amplifier ICL7621</vt:lpstr>
      <vt:lpstr>Positive and negative feedback</vt:lpstr>
      <vt:lpstr> Schmitt trigger</vt:lpstr>
      <vt:lpstr> How to switch states?</vt:lpstr>
      <vt:lpstr> Schmitt trigger hysteresis</vt:lpstr>
      <vt:lpstr>Inverting amplifier</vt:lpstr>
      <vt:lpstr>Golden rules</vt:lpstr>
      <vt:lpstr> Non-inverting amplifier</vt:lpstr>
      <vt:lpstr> Voltage buffer</vt:lpstr>
      <vt:lpstr>Operational amplifier as a control loop</vt:lpstr>
      <vt:lpstr>Definitions</vt:lpstr>
      <vt:lpstr> Charge-integrating amplifier (CIA or CSA)</vt:lpstr>
      <vt:lpstr> Differentiator</vt:lpstr>
      <vt:lpstr>High-pass </vt:lpstr>
      <vt:lpstr> Logarithmic amplifier</vt:lpstr>
      <vt:lpstr>Exponential amplifier</vt:lpstr>
      <vt:lpstr>Analog / Electronic (Transistor / IC) </vt:lpstr>
      <vt:lpstr>Real op-amps</vt:lpstr>
      <vt:lpstr>Equivalent circuit of inverting amplifier</vt:lpstr>
      <vt:lpstr>Equivalent circuit of inverting amplifier</vt:lpstr>
      <vt:lpstr> Op-amp gain frequency response</vt:lpstr>
      <vt:lpstr> Gain  vs. bandwidth</vt:lpstr>
      <vt:lpstr>Oscillators</vt:lpstr>
      <vt:lpstr>PowerPoint-Präsentation</vt:lpstr>
      <vt:lpstr>Bode plot of first-order low-pass </vt:lpstr>
      <vt:lpstr>Many low-passes… </vt:lpstr>
      <vt:lpstr>PowerPoint-Präsentation</vt:lpstr>
      <vt:lpstr>Another phase shift oscillator </vt:lpstr>
      <vt:lpstr>Oscillation condition</vt:lpstr>
      <vt:lpstr>Oscillation condition</vt:lpstr>
      <vt:lpstr>Oscillator explained </vt:lpstr>
      <vt:lpstr>From amplifier to oscillator</vt:lpstr>
      <vt:lpstr>Phase margin</vt:lpstr>
      <vt:lpstr>AC-DC converter</vt:lpstr>
      <vt:lpstr>PowerPoint-Präsentation</vt:lpstr>
      <vt:lpstr>PowerPoint-Präsentation</vt:lpstr>
      <vt:lpstr>Inverting Op-amp</vt:lpstr>
      <vt:lpstr>PowerPoint-Präsentation</vt:lpstr>
      <vt:lpstr>PowerPoint-Präsentation</vt:lpstr>
      <vt:lpstr>Negative impedance</vt:lpstr>
      <vt:lpstr>Negative impedance converter (NIC)</vt:lpstr>
      <vt:lpstr>Gyrator</vt:lpstr>
      <vt:lpstr>Gyrator</vt:lpstr>
      <vt:lpstr>Amplifiers vs. oscillators</vt:lpstr>
      <vt:lpstr>Wien bridge oscillator</vt:lpstr>
      <vt:lpstr>Circuits elements</vt:lpstr>
      <vt:lpstr>PowerPoint-Präsentation</vt:lpstr>
      <vt:lpstr> Charge integrating amplifier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Sekretariat</dc:creator>
  <cp:lastModifiedBy>Weber, Marc (IPE)</cp:lastModifiedBy>
  <cp:revision>449</cp:revision>
  <cp:lastPrinted>2014-11-26T11:32:55Z</cp:lastPrinted>
  <dcterms:created xsi:type="dcterms:W3CDTF">2013-01-16T09:29:05Z</dcterms:created>
  <dcterms:modified xsi:type="dcterms:W3CDTF">2017-11-02T19:33:39Z</dcterms:modified>
</cp:coreProperties>
</file>