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8" r:id="rId3"/>
    <p:sldId id="299" r:id="rId4"/>
    <p:sldId id="300" r:id="rId5"/>
    <p:sldId id="341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08" r:id="rId15"/>
    <p:sldId id="310" r:id="rId16"/>
    <p:sldId id="311" r:id="rId17"/>
    <p:sldId id="339" r:id="rId18"/>
    <p:sldId id="340" r:id="rId19"/>
    <p:sldId id="342" r:id="rId20"/>
    <p:sldId id="344" r:id="rId21"/>
    <p:sldId id="343" r:id="rId22"/>
    <p:sldId id="312" r:id="rId23"/>
    <p:sldId id="314" r:id="rId24"/>
    <p:sldId id="313" r:id="rId25"/>
    <p:sldId id="333" r:id="rId26"/>
    <p:sldId id="334" r:id="rId27"/>
    <p:sldId id="336" r:id="rId28"/>
    <p:sldId id="337" r:id="rId29"/>
    <p:sldId id="315" r:id="rId30"/>
    <p:sldId id="318" r:id="rId31"/>
    <p:sldId id="317" r:id="rId32"/>
    <p:sldId id="319" r:id="rId33"/>
    <p:sldId id="320" r:id="rId34"/>
    <p:sldId id="321" r:id="rId35"/>
    <p:sldId id="322" r:id="rId36"/>
    <p:sldId id="323" r:id="rId37"/>
    <p:sldId id="324" r:id="rId38"/>
    <p:sldId id="332" r:id="rId39"/>
    <p:sldId id="338" r:id="rId40"/>
    <p:sldId id="335" r:id="rId41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66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81592" autoAdjust="0"/>
  </p:normalViewPr>
  <p:slideViewPr>
    <p:cSldViewPr>
      <p:cViewPr>
        <p:scale>
          <a:sx n="100" d="100"/>
          <a:sy n="100" d="100"/>
        </p:scale>
        <p:origin x="-322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4284" cy="496569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8" y="5"/>
            <a:ext cx="2944284" cy="496569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0B5E84B4-CC42-4E3F-B27B-641067D57B73}" type="datetimeFigureOut">
              <a:rPr lang="de-DE" smtClean="0"/>
              <a:t>21.12.2018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33111"/>
            <a:ext cx="2944284" cy="496569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8" y="9433111"/>
            <a:ext cx="2944284" cy="496569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22FBB716-FD1E-4A7C-833C-8D98CC2CC3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080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4284" cy="496569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8" y="5"/>
            <a:ext cx="2944284" cy="496569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F71933FC-FC32-430D-B2B6-85DD996CCF55}" type="datetimeFigureOut">
              <a:rPr lang="de-DE" smtClean="0"/>
              <a:t>21.12.2018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295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1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3111"/>
            <a:ext cx="2944284" cy="496569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8" y="9433111"/>
            <a:ext cx="2944284" cy="496569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38C5DD35-4018-4234-8975-339ED569A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767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DD35-4018-4234-8975-339ED569AC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2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920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4680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Marc Weber - KIT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8532440" y="59492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21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de-DE" dirty="0" smtClean="0"/>
          </a:p>
          <a:p>
            <a:r>
              <a:rPr lang="de-DE" dirty="0" smtClean="0"/>
              <a:t>Marc Weber - KIT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8748464" y="6351711"/>
            <a:ext cx="39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01174E-FEA9-441C-821F-6243227005AA}" type="slidenum">
              <a:rPr lang="de-DE" sz="1200" smtClean="0">
                <a:latin typeface="Helvetica" pitchFamily="34" charset="0"/>
                <a:cs typeface="Helvetica" pitchFamily="34" charset="0"/>
              </a:rPr>
              <a:t>‹Nr.›</a:t>
            </a:fld>
            <a:endParaRPr lang="de-DE" sz="12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r>
              <a:rPr lang="de-DE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de-DE" dirty="0" smtClean="0"/>
              <a:t>Marc Weber - KIT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90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rt.artoos.eu/dmp/printflo/content/107/96/forward.aspx?id=22711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3100" b="1" dirty="0" smtClean="0"/>
              <a:t>Electronics </a:t>
            </a:r>
            <a:r>
              <a:rPr lang="de-DE" sz="3100" b="1" dirty="0" err="1" smtClean="0"/>
              <a:t>for</a:t>
            </a:r>
            <a:r>
              <a:rPr lang="de-DE" sz="3100" b="1" dirty="0" smtClean="0"/>
              <a:t> </a:t>
            </a:r>
            <a:r>
              <a:rPr lang="de-DE" sz="3100" b="1" dirty="0" err="1" smtClean="0"/>
              <a:t>physicists</a:t>
            </a:r>
            <a:endParaRPr lang="de-DE" b="1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Chapter 5</a:t>
            </a:r>
          </a:p>
          <a:p>
            <a:endParaRPr lang="de-DE" sz="2800" b="1" dirty="0"/>
          </a:p>
          <a:p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41821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Transistors in </a:t>
            </a:r>
            <a:r>
              <a:rPr lang="de-DE" b="1" dirty="0" err="1" smtClean="0"/>
              <a:t>circuits</a:t>
            </a:r>
            <a:endParaRPr lang="de-DE" b="1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4437112"/>
            <a:ext cx="80648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Transistor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causes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drop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</a:t>
            </a:r>
            <a:r>
              <a:rPr lang="de-DE" baseline="-25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I</a:t>
            </a:r>
            <a:r>
              <a:rPr lang="de-DE" baseline="-25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 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  Thus    </a:t>
            </a:r>
            <a:r>
              <a:rPr lang="de-DE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dU</a:t>
            </a:r>
            <a:r>
              <a:rPr lang="de-DE" baseline="-25000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aus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= - R</a:t>
            </a:r>
            <a:r>
              <a:rPr lang="de-DE" baseline="-25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dI</a:t>
            </a:r>
            <a:r>
              <a:rPr lang="de-DE" baseline="-25000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</a:t>
            </a:r>
            <a:endParaRPr lang="de-DE" baseline="-25000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flows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through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R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transistor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source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).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No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little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goes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n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ode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baseline="-25000" dirty="0"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Note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that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absolute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value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baseline="-25000" dirty="0" err="1" smtClean="0">
                <a:latin typeface="Helvetica" pitchFamily="34" charset="0"/>
                <a:cs typeface="Helvetica" pitchFamily="34" charset="0"/>
              </a:rPr>
              <a:t>aus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working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point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not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defined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yet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  <a:endParaRPr lang="de-DE" baseline="-25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9087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amplifier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configuration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78" y="1146621"/>
            <a:ext cx="2008058" cy="301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Current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(</a:t>
            </a:r>
            <a:r>
              <a:rPr lang="de-DE" b="1" dirty="0" err="1" smtClean="0"/>
              <a:t>voltage</a:t>
            </a:r>
            <a:r>
              <a:rPr lang="de-DE" b="1" dirty="0" smtClean="0"/>
              <a:t> </a:t>
            </a:r>
            <a:r>
              <a:rPr lang="de-DE" b="1" dirty="0" err="1" smtClean="0"/>
              <a:t>buffer</a:t>
            </a:r>
            <a:r>
              <a:rPr lang="de-DE" b="1" dirty="0" smtClean="0"/>
              <a:t>)</a:t>
            </a:r>
            <a:endParaRPr lang="de-DE" b="1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539553" y="4653136"/>
            <a:ext cx="789612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Here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may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flow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through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either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R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output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node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R</a:t>
            </a:r>
            <a:r>
              <a:rPr lang="de-DE" baseline="-25000" dirty="0">
                <a:latin typeface="Helvetica" pitchFamily="34" charset="0"/>
                <a:cs typeface="Helvetica" pitchFamily="34" charset="0"/>
              </a:rPr>
              <a:t>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&gt;&gt;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load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impedance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circuit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acts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a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buffer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baseline="-25000" dirty="0" err="1" smtClean="0">
                <a:latin typeface="Helvetica" pitchFamily="34" charset="0"/>
                <a:cs typeface="Helvetica" pitchFamily="34" charset="0"/>
              </a:rPr>
              <a:t>aus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related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baseline="-25000" dirty="0" err="1" smtClean="0">
                <a:latin typeface="Helvetica" pitchFamily="34" charset="0"/>
                <a:cs typeface="Helvetica" pitchFamily="34" charset="0"/>
              </a:rPr>
              <a:t>Base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		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baseline="-25000" dirty="0" err="1" smtClean="0">
                <a:latin typeface="Helvetica" pitchFamily="34" charset="0"/>
                <a:cs typeface="Helvetica" pitchFamily="34" charset="0"/>
              </a:rPr>
              <a:t>aus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=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baseline="-25000" dirty="0" err="1" smtClean="0">
                <a:latin typeface="Helvetica" pitchFamily="34" charset="0"/>
                <a:cs typeface="Helvetica" pitchFamily="34" charset="0"/>
              </a:rPr>
              <a:t>Base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minus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one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diode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drop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32" y="1052735"/>
            <a:ext cx="2425403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5388298" y="332656"/>
            <a:ext cx="3755702" cy="3332113"/>
            <a:chOff x="456258" y="404664"/>
            <a:chExt cx="3755702" cy="3332113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58" y="404664"/>
              <a:ext cx="3179638" cy="302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456258" y="3429000"/>
              <a:ext cx="3755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common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collector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amplifier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(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buffer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)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1T - </a:t>
            </a:r>
            <a:r>
              <a:rPr lang="de-DE" b="1" dirty="0" err="1" smtClean="0"/>
              <a:t>circuits</a:t>
            </a:r>
            <a:endParaRPr lang="de-DE" b="1" baseline="-250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79512" y="548680"/>
            <a:ext cx="3791669" cy="3146015"/>
            <a:chOff x="4644008" y="590762"/>
            <a:chExt cx="3791669" cy="314601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90762"/>
              <a:ext cx="2880320" cy="28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4679975" y="3429000"/>
              <a:ext cx="3755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common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emitter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amplifier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(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voltage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amplifier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)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915816" y="3728041"/>
            <a:ext cx="6059958" cy="2729482"/>
            <a:chOff x="2915816" y="3728041"/>
            <a:chExt cx="6059958" cy="2729482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728041"/>
              <a:ext cx="2993626" cy="272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5220072" y="6073551"/>
              <a:ext cx="3755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common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base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amplifier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(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voltage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amplifier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4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Transistor </a:t>
            </a:r>
            <a:r>
              <a:rPr lang="de-DE" b="1" dirty="0" err="1" smtClean="0"/>
              <a:t>equations</a:t>
            </a:r>
            <a:endParaRPr lang="de-DE" b="1" baseline="-25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6" y="989590"/>
            <a:ext cx="7740352" cy="95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" y="1944842"/>
            <a:ext cx="7311875" cy="98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07604" y="3356992"/>
            <a:ext cx="8184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There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are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several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valid alternative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views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transistor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operation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leading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other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(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related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equations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differential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base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-emitter-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resistance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 </a:t>
            </a: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differential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collector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-emitter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resistance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                           </a:t>
            </a: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endParaRPr lang="de-DE" dirty="0">
              <a:latin typeface="Helvetica" pitchFamily="34" charset="0"/>
              <a:cs typeface="Helvetica" pitchFamily="34" charset="0"/>
            </a:endParaRPr>
          </a:p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Transconductance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  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4553744" y="4009514"/>
            <a:ext cx="2496391" cy="746931"/>
            <a:chOff x="3834766" y="3978213"/>
            <a:chExt cx="2496391" cy="746931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766" y="4040816"/>
              <a:ext cx="1601329" cy="68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78213"/>
              <a:ext cx="967069" cy="73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64" y="4869160"/>
            <a:ext cx="1579960" cy="7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92" y="5661247"/>
            <a:ext cx="2304097" cy="72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5886560"/>
            <a:ext cx="2088232" cy="2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62" y="4797152"/>
            <a:ext cx="1187388" cy="7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Early </a:t>
            </a:r>
            <a:r>
              <a:rPr lang="de-DE" b="1" dirty="0" err="1" smtClean="0"/>
              <a:t>voltage</a:t>
            </a:r>
            <a:endParaRPr lang="de-DE" b="1" baseline="-25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132856"/>
            <a:ext cx="60745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87710"/>
            <a:ext cx="3237730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2633" y="5013176"/>
            <a:ext cx="503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Extrapolating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R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gives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Early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A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A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ranges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from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15 – 150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V. 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I-V </a:t>
            </a:r>
            <a:r>
              <a:rPr lang="de-DE" b="1" dirty="0" err="1" smtClean="0"/>
              <a:t>curve</a:t>
            </a:r>
            <a:r>
              <a:rPr lang="de-DE" b="1" dirty="0" smtClean="0"/>
              <a:t> </a:t>
            </a:r>
            <a:r>
              <a:rPr lang="de-DE" b="1" dirty="0" err="1" smtClean="0"/>
              <a:t>overview</a:t>
            </a:r>
            <a:endParaRPr lang="de-DE" b="1" baseline="-25000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57332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Discuss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curves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in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each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part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the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diagram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7245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Common </a:t>
            </a:r>
            <a:r>
              <a:rPr lang="de-DE" b="1" dirty="0" err="1" smtClean="0"/>
              <a:t>emitter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endParaRPr lang="de-DE" b="1" baseline="-25000" dirty="0"/>
          </a:p>
        </p:txBody>
      </p:sp>
      <p:sp>
        <p:nvSpPr>
          <p:cNvPr id="7" name="Textfeld 6"/>
          <p:cNvSpPr txBox="1"/>
          <p:nvPr/>
        </p:nvSpPr>
        <p:spPr>
          <a:xfrm>
            <a:off x="563563" y="4293096"/>
            <a:ext cx="8064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Output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inverted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Large R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makes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large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Large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transconductance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makes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large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. 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Recall </a:t>
            </a:r>
            <a:endParaRPr lang="de-DE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024336" cy="23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611560" y="2743750"/>
            <a:ext cx="2261717" cy="430334"/>
            <a:chOff x="579934" y="3138488"/>
            <a:chExt cx="3135238" cy="542925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34" y="3181350"/>
              <a:ext cx="12573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138488"/>
              <a:ext cx="20955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3183609"/>
            <a:ext cx="5755679" cy="69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24092"/>
            <a:ext cx="1320155" cy="49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6424746" y="3250168"/>
            <a:ext cx="258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(This neglects R</a:t>
            </a:r>
            <a:r>
              <a:rPr lang="en-US" baseline="-25000" dirty="0"/>
              <a:t>CE</a:t>
            </a:r>
            <a:r>
              <a:rPr lang="en-US" dirty="0"/>
              <a:t> and R</a:t>
            </a:r>
            <a:r>
              <a:rPr lang="en-US" baseline="-25000" dirty="0"/>
              <a:t>C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722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Moore‘s</a:t>
            </a:r>
            <a:r>
              <a:rPr lang="de-DE" b="1" dirty="0" smtClean="0"/>
              <a:t> </a:t>
            </a:r>
            <a:r>
              <a:rPr lang="de-DE" b="1" dirty="0" err="1" smtClean="0"/>
              <a:t>law</a:t>
            </a:r>
            <a:endParaRPr lang="de-DE" b="1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55575" y="1052736"/>
            <a:ext cx="8568953" cy="3433642"/>
            <a:chOff x="755576" y="1340768"/>
            <a:chExt cx="8568953" cy="343364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755576" y="1340768"/>
              <a:ext cx="8568953" cy="3433642"/>
              <a:chOff x="395535" y="836712"/>
              <a:chExt cx="8568953" cy="3433642"/>
            </a:xfrm>
          </p:grpSpPr>
          <p:sp>
            <p:nvSpPr>
              <p:cNvPr id="3" name="Textfeld 2"/>
              <p:cNvSpPr txBox="1"/>
              <p:nvPr/>
            </p:nvSpPr>
            <p:spPr>
              <a:xfrm>
                <a:off x="6372200" y="932936"/>
                <a:ext cx="2592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Helvetica" pitchFamily="34" charset="0"/>
                    <a:cs typeface="Helvetica" pitchFamily="34" charset="0"/>
                  </a:rPr>
                  <a:t>Source: </a:t>
                </a:r>
                <a:r>
                  <a:rPr lang="de-DE" sz="16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GlobalFoundries</a:t>
                </a:r>
                <a:endParaRPr lang="en-US" sz="1600" dirty="0" smtClean="0">
                  <a:latin typeface="Helvetica" pitchFamily="34" charset="0"/>
                  <a:cs typeface="Helvetica" pitchFamily="34" charset="0"/>
                </a:endParaRP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46" t="18453" r="10227" b="6973"/>
              <a:stretch/>
            </p:blipFill>
            <p:spPr bwMode="auto">
              <a:xfrm>
                <a:off x="395535" y="836712"/>
                <a:ext cx="5976665" cy="3433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6660233" y="3236404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FF66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metal</a:t>
              </a:r>
              <a:r>
                <a:rPr lang="de-DE" sz="1600" b="1" dirty="0">
                  <a:solidFill>
                    <a:srgbClr val="FF66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de-DE" sz="1600" b="1" dirty="0" smtClean="0">
                  <a:solidFill>
                    <a:srgbClr val="FF66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1/2 </a:t>
              </a:r>
              <a:r>
                <a:rPr lang="de-DE" sz="1600" b="1" dirty="0" err="1">
                  <a:solidFill>
                    <a:srgbClr val="FF66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pitch</a:t>
              </a:r>
              <a:r>
                <a:rPr lang="de-DE" sz="1600" b="1" dirty="0">
                  <a:solidFill>
                    <a:srgbClr val="FF66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endParaRPr lang="en-US" sz="1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660233" y="4077072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lang="de-DE" sz="1600" b="1" dirty="0" err="1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ode</a:t>
              </a:r>
              <a:r>
                <a:rPr lang="de-DE" sz="1600" b="1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name</a:t>
              </a:r>
              <a:endParaRPr lang="en-US" sz="16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660233" y="3717032"/>
              <a:ext cx="2304256" cy="3385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FFFF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transistor</a:t>
              </a:r>
              <a:r>
                <a:rPr lang="de-DE" sz="1600" b="1" dirty="0">
                  <a:solidFill>
                    <a:srgbClr val="FFFF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de-DE" sz="1600" b="1" dirty="0" err="1">
                  <a:solidFill>
                    <a:srgbClr val="FFFF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gate</a:t>
              </a:r>
              <a:r>
                <a:rPr lang="de-DE" sz="1600" b="1" dirty="0">
                  <a:solidFill>
                    <a:srgbClr val="FFFF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de-DE" sz="1600" b="1" dirty="0" err="1">
                  <a:solidFill>
                    <a:srgbClr val="FFFF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length</a:t>
              </a:r>
              <a:r>
                <a:rPr lang="de-DE" sz="1600" b="1" dirty="0">
                  <a:solidFill>
                    <a:srgbClr val="FFFF6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endParaRPr lang="en-US" sz="1600" b="1" dirty="0">
                <a:solidFill>
                  <a:srgbClr val="FFFF66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761648" y="4567548"/>
            <a:ext cx="575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2005           2007          2009         2011           2013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6317" y="1514976"/>
            <a:ext cx="56938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100</a:t>
            </a:r>
          </a:p>
          <a:p>
            <a:pPr>
              <a:spcAft>
                <a:spcPts val="2000"/>
              </a:spcAft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 80</a:t>
            </a:r>
            <a:endParaRPr lang="de-DE" dirty="0"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2000"/>
              </a:spcAft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 60</a:t>
            </a:r>
          </a:p>
          <a:p>
            <a:pPr>
              <a:spcAft>
                <a:spcPts val="2000"/>
              </a:spcAft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 40</a:t>
            </a:r>
          </a:p>
          <a:p>
            <a:pPr>
              <a:spcAft>
                <a:spcPts val="2000"/>
              </a:spcAft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 20</a:t>
            </a:r>
          </a:p>
          <a:p>
            <a:pPr>
              <a:spcAft>
                <a:spcPts val="2000"/>
              </a:spcAft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   0</a:t>
            </a:r>
          </a:p>
          <a:p>
            <a:pPr>
              <a:spcAft>
                <a:spcPts val="2000"/>
              </a:spcAft>
            </a:pPr>
            <a:endParaRPr lang="de-DE" dirty="0" err="1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6317" y="101411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[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nm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]</a:t>
            </a:r>
          </a:p>
        </p:txBody>
      </p:sp>
      <p:sp>
        <p:nvSpPr>
          <p:cNvPr id="13" name="Rechteck 12"/>
          <p:cNvSpPr/>
          <p:nvPr/>
        </p:nvSpPr>
        <p:spPr>
          <a:xfrm>
            <a:off x="539552" y="5150222"/>
            <a:ext cx="732123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Moore: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geometrical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dimensions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transistors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have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been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shrinking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Non-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planar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transistors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are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gaining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traction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since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a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decade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so.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Intel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introduced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FinFET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in 2011 (22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nm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process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node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).</a:t>
            </a:r>
            <a:endParaRPr lang="de-DE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Field-</a:t>
            </a:r>
            <a:r>
              <a:rPr lang="de-DE" b="1" dirty="0" err="1" smtClean="0"/>
              <a:t>effect</a:t>
            </a:r>
            <a:r>
              <a:rPr lang="de-DE" b="1" dirty="0" smtClean="0"/>
              <a:t> </a:t>
            </a:r>
            <a:r>
              <a:rPr lang="de-DE" b="1" dirty="0" err="1" smtClean="0"/>
              <a:t>transistor</a:t>
            </a:r>
            <a:r>
              <a:rPr lang="de-DE" b="1" dirty="0" smtClean="0"/>
              <a:t> </a:t>
            </a:r>
            <a:r>
              <a:rPr lang="de-DE" b="1" dirty="0" err="1" smtClean="0"/>
              <a:t>topologies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50813" r="50640" b="15224"/>
          <a:stretch/>
        </p:blipFill>
        <p:spPr bwMode="auto">
          <a:xfrm>
            <a:off x="457200" y="1268760"/>
            <a:ext cx="661692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1096"/>
            <a:ext cx="8229600" cy="37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699792" y="836712"/>
            <a:ext cx="25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Published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in April 2011</a:t>
            </a:r>
          </a:p>
        </p:txBody>
      </p:sp>
    </p:spTree>
    <p:extLst>
      <p:ext uri="{BB962C8B-B14F-4D97-AF65-F5344CB8AC3E}">
        <p14:creationId xmlns:p14="http://schemas.microsoft.com/office/powerpoint/2010/main" val="27282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Transistor</a:t>
            </a:r>
            <a:endParaRPr lang="de-DE" b="1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183833" y="2276872"/>
            <a:ext cx="6052463" cy="3692153"/>
            <a:chOff x="917728" y="2492896"/>
            <a:chExt cx="6052463" cy="369215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28" y="2492896"/>
              <a:ext cx="2358128" cy="333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937" y="2492896"/>
              <a:ext cx="2409254" cy="32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1067492" y="5877272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Bipolar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npn</a:t>
              </a:r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400" dirty="0" err="1" smtClean="0">
                  <a:latin typeface="Helvetica" pitchFamily="34" charset="0"/>
                  <a:cs typeface="Helvetica" pitchFamily="34" charset="0"/>
                </a:rPr>
                <a:t>transistor</a:t>
              </a:r>
              <a:endParaRPr lang="de-DE" sz="1400" dirty="0" smtClean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716016" y="5877272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Helvetica" pitchFamily="34" charset="0"/>
                  <a:cs typeface="Helvetica" pitchFamily="34" charset="0"/>
                </a:rPr>
                <a:t>NMOS</a:t>
              </a: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23528" y="1196752"/>
            <a:ext cx="82089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The transistor was one of most influential inventions of last century.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 transistor is an active, non-linear electronic component.</a:t>
            </a:r>
          </a:p>
        </p:txBody>
      </p:sp>
    </p:spTree>
    <p:extLst>
      <p:ext uri="{BB962C8B-B14F-4D97-AF65-F5344CB8AC3E}">
        <p14:creationId xmlns:p14="http://schemas.microsoft.com/office/powerpoint/2010/main" val="8508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1096"/>
            <a:ext cx="8229600" cy="37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41238"/>
            <a:ext cx="91059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123096" y="4653136"/>
            <a:ext cx="4457700" cy="172819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0" y="2013992"/>
            <a:ext cx="4457700" cy="50405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02930" y="3789040"/>
            <a:ext cx="4457700" cy="64807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713030" y="4161068"/>
            <a:ext cx="4457700" cy="92411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2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649312"/>
            <a:ext cx="8915400" cy="558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4572000" y="908720"/>
            <a:ext cx="4457700" cy="172819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93712" y="3284984"/>
            <a:ext cx="4457700" cy="172819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23096" y="4653136"/>
            <a:ext cx="4457700" cy="172819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2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signal</a:t>
            </a:r>
            <a:r>
              <a:rPr lang="de-DE" b="1" dirty="0" smtClean="0"/>
              <a:t> </a:t>
            </a:r>
            <a:r>
              <a:rPr lang="de-DE" b="1" dirty="0" err="1" smtClean="0"/>
              <a:t>circuit</a:t>
            </a:r>
            <a:r>
              <a:rPr lang="de-DE" b="1" dirty="0" smtClean="0"/>
              <a:t> </a:t>
            </a:r>
            <a:r>
              <a:rPr lang="de-DE" b="1" dirty="0" err="1" smtClean="0"/>
              <a:t>analysis</a:t>
            </a:r>
            <a:endParaRPr lang="de-DE" b="1" baseline="-25000" dirty="0"/>
          </a:p>
        </p:txBody>
      </p:sp>
      <p:sp>
        <p:nvSpPr>
          <p:cNvPr id="7" name="Textfeld 6"/>
          <p:cNvSpPr txBox="1"/>
          <p:nvPr/>
        </p:nvSpPr>
        <p:spPr>
          <a:xfrm>
            <a:off x="499094" y="3948152"/>
            <a:ext cx="83933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Replace current and voltage sources by internal resistance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	current source </a:t>
            </a:r>
            <a:r>
              <a:rPr lang="en-US" dirty="0" smtClean="0">
                <a:latin typeface="MS Reference Sans Serif"/>
                <a:cs typeface="Helvetica" pitchFamily="34" charset="0"/>
                <a:sym typeface="Symbol"/>
              </a:rPr>
              <a:t>≙ 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open circuit (infinite impedance)</a:t>
            </a:r>
            <a:r>
              <a:rPr lang="en-US" dirty="0" smtClean="0">
                <a:latin typeface="MS Reference Sans Serif"/>
                <a:cs typeface="Helvetica" pitchFamily="34" charset="0"/>
                <a:sym typeface="Symbol"/>
              </a:rPr>
              <a:t/>
            </a:r>
            <a:br>
              <a:rPr lang="en-US" dirty="0" smtClean="0">
                <a:latin typeface="MS Reference Sans Serif"/>
                <a:cs typeface="Helvetica" pitchFamily="34" charset="0"/>
                <a:sym typeface="Symbol"/>
              </a:rPr>
            </a:br>
            <a:r>
              <a:rPr lang="en-US" dirty="0" smtClean="0">
                <a:latin typeface="MS Reference Sans Serif"/>
                <a:cs typeface="Helvetica" pitchFamily="34" charset="0"/>
                <a:sym typeface="Symbol"/>
              </a:rPr>
              <a:t>	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voltage source </a:t>
            </a:r>
            <a:r>
              <a:rPr lang="en-US" dirty="0" smtClean="0">
                <a:latin typeface="MS Reference Sans Serif"/>
                <a:cs typeface="Helvetica" pitchFamily="34" charset="0"/>
                <a:sym typeface="Symbol"/>
              </a:rPr>
              <a:t>≙ 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short circuit (zero impedance)</a:t>
            </a:r>
          </a:p>
          <a:p>
            <a:pPr>
              <a:spcAft>
                <a:spcPts val="1200"/>
              </a:spcAft>
              <a:tabLst>
                <a:tab pos="714375" algn="l"/>
              </a:tabLst>
            </a:pPr>
            <a:endParaRPr lang="en-US" dirty="0" smtClean="0">
              <a:latin typeface="Helvetica" pitchFamily="34" charset="0"/>
              <a:cs typeface="Helvetica" pitchFamily="34" charset="0"/>
              <a:sym typeface="Symbo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Replace non-linear components by differential impedance at operation point.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Replace transistors by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current-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(or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voltage-)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Symbol"/>
              </a:rPr>
              <a:t>driven current source.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" y="969104"/>
            <a:ext cx="8833207" cy="26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signal</a:t>
            </a:r>
            <a:r>
              <a:rPr lang="de-DE" b="1" dirty="0" smtClean="0"/>
              <a:t> </a:t>
            </a:r>
            <a:r>
              <a:rPr lang="de-DE" b="1" dirty="0" err="1" smtClean="0"/>
              <a:t>analysis</a:t>
            </a:r>
            <a:endParaRPr lang="de-DE" b="1" baseline="-25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7344816" cy="21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024336" cy="23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285293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latin typeface="Helvetica" pitchFamily="34" charset="0"/>
                <a:cs typeface="Helvetica" pitchFamily="34" charset="0"/>
                <a:sym typeface="Symbol"/>
              </a:rPr>
              <a:t></a:t>
            </a:r>
            <a:endParaRPr lang="de-DE" sz="6000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88" y="635284"/>
            <a:ext cx="5568732" cy="16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>
            <a:normAutofit/>
          </a:bodyPr>
          <a:lstStyle/>
          <a:p>
            <a:r>
              <a:rPr lang="de-DE" b="1" dirty="0" err="1"/>
              <a:t>Example</a:t>
            </a:r>
            <a:endParaRPr lang="de-DE" b="1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115616" y="2492896"/>
            <a:ext cx="6480720" cy="3816424"/>
            <a:chOff x="1115616" y="2492896"/>
            <a:chExt cx="6840760" cy="4368364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1115616" y="2492896"/>
              <a:ext cx="6840760" cy="3011492"/>
              <a:chOff x="827584" y="2492896"/>
              <a:chExt cx="7516514" cy="3211990"/>
            </a:xfrm>
          </p:grpSpPr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590" y="2492896"/>
                <a:ext cx="4926682" cy="462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065" y="2955806"/>
                <a:ext cx="1479731" cy="525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3543914"/>
                <a:ext cx="7516514" cy="749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uppieren 10"/>
              <p:cNvGrpSpPr/>
              <p:nvPr/>
            </p:nvGrpSpPr>
            <p:grpSpPr>
              <a:xfrm>
                <a:off x="2540706" y="4406934"/>
                <a:ext cx="4119526" cy="598640"/>
                <a:chOff x="2900746" y="4406934"/>
                <a:chExt cx="4119526" cy="598640"/>
              </a:xfrm>
            </p:grpSpPr>
            <p:pic>
              <p:nvPicPr>
                <p:cNvPr id="16390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8665" y="4406934"/>
                  <a:ext cx="3091607" cy="598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Textfeld 8"/>
                <p:cNvSpPr txBox="1"/>
                <p:nvPr/>
              </p:nvSpPr>
              <p:spPr>
                <a:xfrm>
                  <a:off x="2900746" y="4487135"/>
                  <a:ext cx="20162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 smtClean="0">
                      <a:latin typeface="Helvetica" pitchFamily="34" charset="0"/>
                      <a:cs typeface="Helvetica" pitchFamily="34" charset="0"/>
                    </a:rPr>
                    <a:t>R</a:t>
                  </a:r>
                  <a:r>
                    <a:rPr lang="de-DE" sz="2000" baseline="-25000" dirty="0" smtClean="0">
                      <a:latin typeface="Helvetica" pitchFamily="34" charset="0"/>
                      <a:cs typeface="Helvetica" pitchFamily="34" charset="0"/>
                    </a:rPr>
                    <a:t>aus</a:t>
                  </a:r>
                  <a:r>
                    <a:rPr lang="de-DE" sz="2000" dirty="0" smtClean="0">
                      <a:latin typeface="Helvetica" pitchFamily="34" charset="0"/>
                      <a:cs typeface="Helvetica" pitchFamily="34" charset="0"/>
                    </a:rPr>
                    <a:t> = </a:t>
                  </a: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1691680" y="5156410"/>
                <a:ext cx="5751154" cy="548476"/>
                <a:chOff x="1691680" y="5156410"/>
                <a:chExt cx="5751154" cy="548476"/>
              </a:xfrm>
            </p:grpSpPr>
            <p:pic>
              <p:nvPicPr>
                <p:cNvPr id="16391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1680" y="5157192"/>
                  <a:ext cx="4802857" cy="547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Textfeld 11"/>
                <p:cNvSpPr txBox="1"/>
                <p:nvPr/>
              </p:nvSpPr>
              <p:spPr>
                <a:xfrm>
                  <a:off x="6506730" y="5156410"/>
                  <a:ext cx="936104" cy="413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err="1" smtClean="0">
                      <a:latin typeface="Helvetica" pitchFamily="34" charset="0"/>
                      <a:cs typeface="Helvetica" pitchFamily="34" charset="0"/>
                    </a:rPr>
                    <a:t>and</a:t>
                  </a:r>
                  <a:endParaRPr lang="de-DE" sz="1600" dirty="0" smtClean="0"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</p:grpSp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443" y="6112122"/>
              <a:ext cx="5221494" cy="74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40896"/>
            <a:ext cx="4273277" cy="44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21132"/>
            <a:ext cx="869167" cy="2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de-DE" b="1" dirty="0"/>
              <a:t>Emitter </a:t>
            </a:r>
            <a:r>
              <a:rPr lang="de-DE" b="1" dirty="0" err="1" smtClean="0"/>
              <a:t>follower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33851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4855708" cy="68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7" y="3826992"/>
            <a:ext cx="66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with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4301296"/>
            <a:ext cx="786452" cy="7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11" y="4330218"/>
            <a:ext cx="1809329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330749" y="4437112"/>
            <a:ext cx="66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39196"/>
            <a:ext cx="2088232" cy="7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10493" y="5302949"/>
            <a:ext cx="743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Helvetica" pitchFamily="34" charset="0"/>
                <a:cs typeface="Helvetica" pitchFamily="34" charset="0"/>
              </a:rPr>
              <a:t>Emitter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follower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drives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into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load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.</a:t>
            </a:r>
            <a:endParaRPr lang="de-DE" b="1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It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does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not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amplify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b="1" dirty="0" err="1" smtClean="0">
                <a:latin typeface="Helvetica" pitchFamily="34" charset="0"/>
                <a:cs typeface="Helvetica" pitchFamily="34" charset="0"/>
              </a:rPr>
              <a:t>voltage</a:t>
            </a:r>
            <a:r>
              <a:rPr lang="de-DE" b="1" dirty="0" smtClean="0">
                <a:latin typeface="Helvetica" pitchFamily="34" charset="0"/>
                <a:cs typeface="Helvetica" pitchFamily="34" charset="0"/>
              </a:rPr>
              <a:t>. </a:t>
            </a:r>
            <a:endParaRPr lang="de-DE" b="1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b="1" dirty="0"/>
              <a:t>Emitter </a:t>
            </a:r>
            <a:r>
              <a:rPr lang="de-DE" b="1" dirty="0" err="1"/>
              <a:t>follower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Large-signal </a:t>
            </a:r>
            <a:r>
              <a:rPr lang="de-DE" dirty="0" err="1" smtClean="0"/>
              <a:t>analysis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Small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5193506" cy="22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4581128"/>
            <a:ext cx="2911629" cy="53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8405"/>
            <a:ext cx="3024336" cy="87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12460"/>
            <a:ext cx="4895106" cy="220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de-DE" b="1" dirty="0"/>
              <a:t>Emitter </a:t>
            </a:r>
            <a:r>
              <a:rPr lang="de-DE" b="1" dirty="0" err="1" smtClean="0"/>
              <a:t>follower</a:t>
            </a:r>
            <a:r>
              <a:rPr lang="de-DE" b="1" dirty="0" smtClean="0"/>
              <a:t> </a:t>
            </a:r>
            <a:r>
              <a:rPr lang="de-DE" b="1" dirty="0" err="1" smtClean="0"/>
              <a:t>input</a:t>
            </a:r>
            <a:r>
              <a:rPr lang="de-DE" b="1" dirty="0" smtClean="0"/>
              <a:t> </a:t>
            </a:r>
            <a:r>
              <a:rPr lang="de-DE" b="1" dirty="0" err="1" smtClean="0"/>
              <a:t>impedance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444208" cy="289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8" y="4293096"/>
            <a:ext cx="6592863" cy="58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7" y="4936048"/>
            <a:ext cx="7922096" cy="83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4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de-DE" b="1" dirty="0"/>
              <a:t>Emitter </a:t>
            </a:r>
            <a:r>
              <a:rPr lang="de-DE" b="1" dirty="0" err="1" smtClean="0"/>
              <a:t>follower</a:t>
            </a:r>
            <a:r>
              <a:rPr lang="de-DE" b="1" dirty="0" smtClean="0"/>
              <a:t> </a:t>
            </a:r>
            <a:r>
              <a:rPr lang="de-DE" b="1" dirty="0" err="1" smtClean="0"/>
              <a:t>output</a:t>
            </a:r>
            <a:r>
              <a:rPr lang="de-DE" b="1" dirty="0" smtClean="0"/>
              <a:t> </a:t>
            </a:r>
            <a:r>
              <a:rPr lang="de-DE" b="1" dirty="0" err="1" smtClean="0"/>
              <a:t>impedance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8981"/>
            <a:ext cx="5040560" cy="226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2825"/>
            <a:ext cx="3362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76725" y="37015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with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95675"/>
            <a:ext cx="36004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39552" y="4533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we get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63" y="4348251"/>
            <a:ext cx="4143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6572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6951"/>
            <a:ext cx="7772400" cy="792088"/>
          </a:xfrm>
        </p:spPr>
        <p:txBody>
          <a:bodyPr>
            <a:normAutofit/>
          </a:bodyPr>
          <a:lstStyle/>
          <a:p>
            <a:r>
              <a:rPr lang="de-DE" b="1" dirty="0" smtClean="0"/>
              <a:t>Common </a:t>
            </a:r>
            <a:r>
              <a:rPr lang="de-DE" b="1" dirty="0" err="1" smtClean="0"/>
              <a:t>base</a:t>
            </a:r>
            <a:r>
              <a:rPr lang="de-DE" b="1" dirty="0" smtClean="0"/>
              <a:t> </a:t>
            </a:r>
            <a:r>
              <a:rPr lang="de-DE" b="1" dirty="0" err="1" smtClean="0"/>
              <a:t>amplifier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776864" cy="4680520"/>
          </a:xfrm>
        </p:spPr>
        <p:txBody>
          <a:bodyPr>
            <a:normAutofit/>
          </a:bodyPr>
          <a:lstStyle/>
          <a:p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endParaRPr lang="de-DE" sz="1800" dirty="0" smtClean="0">
              <a:solidFill>
                <a:schemeClr val="tx1"/>
              </a:solidFill>
            </a:endParaRPr>
          </a:p>
          <a:p>
            <a:r>
              <a:rPr lang="de-DE" sz="1800" dirty="0" err="1" smtClean="0">
                <a:solidFill>
                  <a:schemeClr val="tx1"/>
                </a:solidFill>
              </a:rPr>
              <a:t>Similar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to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common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emitter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amplifier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>
                <a:solidFill>
                  <a:schemeClr val="tx1"/>
                </a:solidFill>
              </a:rPr>
              <a:t>but </a:t>
            </a:r>
            <a:r>
              <a:rPr lang="de-DE" sz="1800" dirty="0" err="1">
                <a:solidFill>
                  <a:schemeClr val="tx1"/>
                </a:solidFill>
              </a:rPr>
              <a:t>with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low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input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impedance</a:t>
            </a:r>
            <a:r>
              <a:rPr lang="de-DE" sz="1800" dirty="0" smtClean="0">
                <a:solidFill>
                  <a:schemeClr val="tx1"/>
                </a:solidFill>
              </a:rPr>
              <a:t>: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23" y="764704"/>
            <a:ext cx="2520280" cy="254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321260" y="4002847"/>
            <a:ext cx="2314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i="1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V</a:t>
            </a:r>
            <a:r>
              <a:rPr lang="de-DE" sz="2600" i="1" baseline="-25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U </a:t>
            </a:r>
            <a:r>
              <a:rPr lang="de-DE" sz="2600" i="1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de-DE" sz="2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=</a:t>
            </a:r>
            <a:r>
              <a:rPr lang="de-DE" sz="2600" i="1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S R</a:t>
            </a:r>
            <a:r>
              <a:rPr lang="de-DE" sz="2600" i="1" baseline="-25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</a:t>
            </a:r>
            <a:endParaRPr lang="de-DE" sz="2600" i="1" dirty="0" smtClean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48" y="5022929"/>
            <a:ext cx="4896544" cy="80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1321260" y="4499709"/>
            <a:ext cx="1368152" cy="523220"/>
            <a:chOff x="1371700" y="4495290"/>
            <a:chExt cx="1368152" cy="523220"/>
          </a:xfrm>
        </p:grpSpPr>
        <p:sp>
          <p:nvSpPr>
            <p:cNvPr id="5" name="Textfeld 4"/>
            <p:cNvSpPr txBox="1"/>
            <p:nvPr/>
          </p:nvSpPr>
          <p:spPr>
            <a:xfrm>
              <a:off x="1371700" y="4495290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600" i="1" dirty="0" smtClean="0">
                  <a:latin typeface="FrankRuehl" panose="020E0503060101010101" pitchFamily="34" charset="-79"/>
                  <a:cs typeface="FrankRuehl" panose="020E0503060101010101" pitchFamily="34" charset="-79"/>
                </a:rPr>
                <a:t>V</a:t>
              </a:r>
              <a:r>
                <a:rPr lang="de-DE" sz="2600" i="1" baseline="-25000" dirty="0">
                  <a:latin typeface="FrankRuehl" panose="020E0503060101010101" pitchFamily="34" charset="-79"/>
                  <a:cs typeface="FrankRuehl" panose="020E0503060101010101" pitchFamily="34" charset="-79"/>
                </a:rPr>
                <a:t>I</a:t>
              </a:r>
              <a:r>
                <a:rPr lang="de-DE" sz="2600" i="1" dirty="0" smtClean="0">
                  <a:latin typeface="FrankRuehl" panose="020E0503060101010101" pitchFamily="34" charset="-79"/>
                  <a:cs typeface="FrankRuehl" panose="020E0503060101010101" pitchFamily="34" charset="-79"/>
                </a:rPr>
                <a:t> </a:t>
              </a:r>
              <a:r>
                <a:rPr lang="de-DE" sz="2600" dirty="0" smtClean="0">
                  <a:latin typeface="FrankRuehl" panose="020E0503060101010101" pitchFamily="34" charset="-79"/>
                  <a:cs typeface="FrankRuehl" panose="020E0503060101010101" pitchFamily="34" charset="-79"/>
                </a:rPr>
                <a:t>      </a:t>
              </a:r>
              <a:r>
                <a:rPr lang="de-DE" sz="2800" dirty="0" smtClean="0">
                  <a:latin typeface="FrankRuehl" panose="020E0503060101010101" pitchFamily="34" charset="-79"/>
                  <a:cs typeface="FrankRuehl" panose="020E0503060101010101" pitchFamily="34" charset="-79"/>
                </a:rPr>
                <a:t>1</a:t>
              </a:r>
              <a:endParaRPr lang="de-DE" sz="2600" dirty="0" smtClean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13" y="4659418"/>
              <a:ext cx="3143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feld 5"/>
          <p:cNvSpPr txBox="1"/>
          <p:nvPr/>
        </p:nvSpPr>
        <p:spPr>
          <a:xfrm>
            <a:off x="1375148" y="5823408"/>
            <a:ext cx="174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Z</a:t>
            </a:r>
            <a:r>
              <a:rPr lang="en-US" sz="2000" baseline="-25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aus</a:t>
            </a:r>
            <a:r>
              <a:rPr lang="en-US" sz="2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~ R</a:t>
            </a:r>
            <a:r>
              <a:rPr lang="en-US" sz="2000" baseline="-25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</a:t>
            </a:r>
            <a:endParaRPr lang="en-US" sz="2000" dirty="0" smtClean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77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Bipolar </a:t>
            </a:r>
            <a:r>
              <a:rPr lang="de-DE" b="1" dirty="0" err="1" smtClean="0"/>
              <a:t>transistor</a:t>
            </a:r>
            <a:r>
              <a:rPr lang="de-DE" b="1" dirty="0" smtClean="0"/>
              <a:t> </a:t>
            </a:r>
            <a:r>
              <a:rPr lang="de-DE" b="1" dirty="0" err="1" smtClean="0"/>
              <a:t>basics</a:t>
            </a:r>
            <a:endParaRPr lang="de-DE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9" y="5103353"/>
            <a:ext cx="1662683" cy="70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75928" y="4005064"/>
            <a:ext cx="712879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Base current (voltage) drives collector current.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Key requirements: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Base layer is shallow.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07504" y="788113"/>
            <a:ext cx="8232929" cy="3269214"/>
            <a:chOff x="1300745" y="788113"/>
            <a:chExt cx="8232929" cy="3269214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627784" y="788113"/>
              <a:ext cx="5513734" cy="3269214"/>
              <a:chOff x="2555776" y="548680"/>
              <a:chExt cx="5513734" cy="3269214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2555776" y="548680"/>
                <a:ext cx="5513734" cy="3269214"/>
                <a:chOff x="2555776" y="548680"/>
                <a:chExt cx="5513734" cy="3269214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548680"/>
                  <a:ext cx="3744416" cy="3269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Textfeld 2"/>
                <p:cNvSpPr txBox="1"/>
                <p:nvPr/>
              </p:nvSpPr>
              <p:spPr>
                <a:xfrm>
                  <a:off x="6269310" y="3373330"/>
                  <a:ext cx="1800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err="1" smtClean="0">
                      <a:latin typeface="Helvetica" pitchFamily="34" charset="0"/>
                      <a:cs typeface="Helvetica" pitchFamily="34" charset="0"/>
                    </a:rPr>
                    <a:t>source</a:t>
                  </a:r>
                  <a:r>
                    <a:rPr lang="de-DE" sz="1400" dirty="0" smtClean="0">
                      <a:latin typeface="Helvetica" pitchFamily="34" charset="0"/>
                      <a:cs typeface="Helvetica" pitchFamily="34" charset="0"/>
                    </a:rPr>
                    <a:t>: H. Spieler</a:t>
                  </a:r>
                </a:p>
              </p:txBody>
            </p:sp>
          </p:grp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3165871"/>
                <a:ext cx="423602" cy="226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951065"/>
                <a:ext cx="220464" cy="23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2120" y="2636912"/>
                <a:ext cx="275084" cy="228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feld 8"/>
            <p:cNvSpPr txBox="1"/>
            <p:nvPr/>
          </p:nvSpPr>
          <p:spPr>
            <a:xfrm>
              <a:off x="1316019" y="122811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34" charset="0"/>
                  <a:cs typeface="Helvetica" pitchFamily="34" charset="0"/>
                </a:rPr>
                <a:t>n</a:t>
              </a:r>
              <a:r>
                <a:rPr lang="en-US" dirty="0" err="1" smtClean="0">
                  <a:latin typeface="Helvetica" pitchFamily="34" charset="0"/>
                  <a:cs typeface="Helvetica" pitchFamily="34" charset="0"/>
                </a:rPr>
                <a:t>pn</a:t>
              </a:r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 transistor  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300745" y="1602028"/>
              <a:ext cx="2784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Collector-base-emitter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548561" y="1876182"/>
              <a:ext cx="2784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Reverse bias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749361" y="2672842"/>
              <a:ext cx="2784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Forward bias</a:t>
              </a:r>
            </a:p>
          </p:txBody>
        </p:sp>
        <p:sp>
          <p:nvSpPr>
            <p:cNvPr id="10" name="Geschweifte Klammer rechts 9"/>
            <p:cNvSpPr/>
            <p:nvPr/>
          </p:nvSpPr>
          <p:spPr>
            <a:xfrm>
              <a:off x="6324210" y="1412776"/>
              <a:ext cx="174898" cy="1296144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eschweifte Klammer rechts 19"/>
            <p:cNvSpPr/>
            <p:nvPr/>
          </p:nvSpPr>
          <p:spPr>
            <a:xfrm>
              <a:off x="6499108" y="2477406"/>
              <a:ext cx="174898" cy="760205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05838"/>
            <a:ext cx="14097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/>
              <a:t>Operating </a:t>
            </a:r>
            <a:r>
              <a:rPr lang="de-DE" b="1" dirty="0" err="1"/>
              <a:t>point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So far we have neglected the amplifier </a:t>
            </a:r>
            <a:r>
              <a:rPr lang="en-US" sz="1800" dirty="0" smtClean="0"/>
              <a:t>bias.</a:t>
            </a:r>
            <a:endParaRPr lang="en-US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0290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755576" y="4952703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Have to chose values for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, 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en-US" baseline="-25000" dirty="0" err="1" smtClean="0">
                <a:latin typeface="Helvetica" pitchFamily="34" charset="0"/>
                <a:cs typeface="Helvetica" pitchFamily="34" charset="0"/>
              </a:rPr>
              <a:t>ein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 and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.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r>
              <a:rPr lang="en-US" dirty="0">
                <a:latin typeface="Helvetica" pitchFamily="34" charset="0"/>
                <a:cs typeface="Helvetica" pitchFamily="34" charset="0"/>
              </a:rPr>
              <a:t>Choices depend on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application.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3811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de-DE" sz="2400" b="1" dirty="0" smtClean="0"/>
              <a:t>Common </a:t>
            </a:r>
            <a:r>
              <a:rPr lang="de-DE" sz="2400" b="1" dirty="0" err="1" smtClean="0"/>
              <a:t>emitter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amplifier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current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feedback</a:t>
            </a:r>
            <a:endParaRPr lang="de-DE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96" y="1412776"/>
            <a:ext cx="3633072" cy="4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1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899592" y="692696"/>
            <a:ext cx="6768752" cy="3172945"/>
            <a:chOff x="611559" y="513811"/>
            <a:chExt cx="7128793" cy="381001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9" y="980728"/>
              <a:ext cx="3143517" cy="246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1475656" y="3861048"/>
              <a:ext cx="2160240" cy="40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latin typeface="Helvetica" pitchFamily="34" charset="0"/>
                  <a:cs typeface="Helvetica" pitchFamily="34" charset="0"/>
                </a:rPr>
                <a:t>No</a:t>
              </a:r>
              <a:r>
                <a:rPr lang="de-DE" sz="1600" dirty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feedback</a:t>
              </a:r>
              <a:endParaRPr lang="de-DE" sz="1600" dirty="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13811"/>
              <a:ext cx="3168352" cy="34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5436096" y="3917299"/>
              <a:ext cx="2232248" cy="40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latin typeface="Helvetica" pitchFamily="34" charset="0"/>
                  <a:cs typeface="Helvetica" pitchFamily="34" charset="0"/>
                </a:rPr>
                <a:t>With</a:t>
              </a:r>
              <a:r>
                <a:rPr lang="de-DE" sz="1600" dirty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de-DE" sz="1600" dirty="0" err="1" smtClean="0">
                  <a:latin typeface="Helvetica" pitchFamily="34" charset="0"/>
                  <a:cs typeface="Helvetica" pitchFamily="34" charset="0"/>
                </a:rPr>
                <a:t>feedback</a:t>
              </a:r>
              <a:endParaRPr lang="de-DE" sz="160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4064"/>
            <a:ext cx="8229600" cy="778098"/>
          </a:xfrm>
        </p:spPr>
        <p:txBody>
          <a:bodyPr>
            <a:noAutofit/>
          </a:bodyPr>
          <a:lstStyle/>
          <a:p>
            <a:r>
              <a:rPr lang="en-US" sz="2400" b="1" dirty="0"/>
              <a:t>Common emitter amplifier with current </a:t>
            </a:r>
            <a:r>
              <a:rPr lang="en-US" sz="2400" b="1" dirty="0" smtClean="0"/>
              <a:t>feedback</a:t>
            </a:r>
            <a:endParaRPr lang="de-DE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84873"/>
            <a:ext cx="8229600" cy="78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51520" y="424257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Helvetica" pitchFamily="34" charset="0"/>
                <a:cs typeface="Helvetica" pitchFamily="34" charset="0"/>
              </a:rPr>
              <a:t>with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23" y="4725144"/>
            <a:ext cx="29622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4" y="4832300"/>
            <a:ext cx="781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82938" y="5725498"/>
            <a:ext cx="366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Gain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independent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of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S !</a:t>
            </a:r>
          </a:p>
        </p:txBody>
      </p:sp>
    </p:spTree>
    <p:extLst>
      <p:ext uri="{BB962C8B-B14F-4D97-AF65-F5344CB8AC3E}">
        <p14:creationId xmlns:p14="http://schemas.microsoft.com/office/powerpoint/2010/main" val="25445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234280"/>
            <a:ext cx="8229600" cy="1143000"/>
          </a:xfrm>
        </p:spPr>
        <p:txBody>
          <a:bodyPr>
            <a:normAutofit/>
          </a:bodyPr>
          <a:lstStyle/>
          <a:p>
            <a:r>
              <a:rPr lang="de-DE" sz="2400" b="1" dirty="0" err="1"/>
              <a:t>Overview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smtClean="0"/>
              <a:t>BJT </a:t>
            </a:r>
            <a:r>
              <a:rPr lang="de-DE" sz="2400" b="1" dirty="0" err="1"/>
              <a:t>circuits</a:t>
            </a:r>
            <a:endParaRPr lang="de-DE" sz="2400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688632" cy="626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10952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Current</a:t>
            </a:r>
            <a:r>
              <a:rPr lang="de-DE" b="1" dirty="0" smtClean="0"/>
              <a:t> </a:t>
            </a:r>
            <a:r>
              <a:rPr lang="de-DE" b="1" dirty="0" err="1" smtClean="0"/>
              <a:t>source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781680" cy="336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5362029" cy="11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83567" y="4995807"/>
            <a:ext cx="795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and R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set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B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and thus I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en-US" baseline="-25000" dirty="0" err="1" smtClean="0">
                <a:latin typeface="Helvetica" pitchFamily="34" charset="0"/>
                <a:cs typeface="Helvetica" pitchFamily="34" charset="0"/>
              </a:rPr>
              <a:t>aus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can vary largely since I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= I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does not depend (much) on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CE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3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/>
              <a:t>Miller </a:t>
            </a:r>
            <a:r>
              <a:rPr lang="de-DE" b="1" dirty="0" err="1" smtClean="0"/>
              <a:t>effect</a:t>
            </a:r>
            <a:r>
              <a:rPr lang="de-DE" b="1" dirty="0" smtClean="0"/>
              <a:t> I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646496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2612"/>
            <a:ext cx="3003798" cy="94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3" y="3972612"/>
            <a:ext cx="2900858" cy="8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52710" y="5322827"/>
            <a:ext cx="509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Input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impedance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reduced</a:t>
            </a:r>
            <a:endParaRPr lang="de-DE" sz="2000" b="1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Input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capacitance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much</a:t>
            </a:r>
            <a:r>
              <a:rPr lang="de-DE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sz="2000" b="1" dirty="0" err="1" smtClean="0">
                <a:latin typeface="Helvetica" pitchFamily="34" charset="0"/>
                <a:cs typeface="Helvetica" pitchFamily="34" charset="0"/>
              </a:rPr>
              <a:t>enhanced</a:t>
            </a:r>
            <a:endParaRPr lang="de-DE" sz="2000" b="1" dirty="0" smtClean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113756" y="4146263"/>
            <a:ext cx="2024417" cy="749300"/>
            <a:chOff x="4485524" y="5149662"/>
            <a:chExt cx="2024417" cy="7493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524" y="5172755"/>
              <a:ext cx="13620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149662"/>
              <a:ext cx="78581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feld 6"/>
          <p:cNvSpPr txBox="1"/>
          <p:nvPr/>
        </p:nvSpPr>
        <p:spPr>
          <a:xfrm>
            <a:off x="3437878" y="42607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With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5" y="1037080"/>
            <a:ext cx="4906415" cy="21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104" y="116632"/>
            <a:ext cx="8229600" cy="648072"/>
          </a:xfrm>
        </p:spPr>
        <p:txBody>
          <a:bodyPr>
            <a:normAutofit/>
          </a:bodyPr>
          <a:lstStyle/>
          <a:p>
            <a:r>
              <a:rPr lang="de-DE" b="1" dirty="0"/>
              <a:t>Miller </a:t>
            </a:r>
            <a:r>
              <a:rPr lang="de-DE" b="1" dirty="0" err="1"/>
              <a:t>effect</a:t>
            </a:r>
            <a:r>
              <a:rPr lang="de-DE" b="1" dirty="0"/>
              <a:t> II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67" y="2780928"/>
            <a:ext cx="2900858" cy="8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2070"/>
            <a:ext cx="2999492" cy="9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5" y="3789040"/>
            <a:ext cx="3555109" cy="160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2189932" cy="6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780756" y="4286895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Capacitive feedback looks like large capacitance at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input.</a:t>
            </a:r>
            <a:endParaRPr lang="en-US" dirty="0" smtClean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Thus, slow-down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of op-amp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22" y="885568"/>
            <a:ext cx="4131558" cy="17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48072"/>
          </a:xfrm>
        </p:spPr>
        <p:txBody>
          <a:bodyPr>
            <a:normAutofit/>
          </a:bodyPr>
          <a:lstStyle/>
          <a:p>
            <a:r>
              <a:rPr lang="de-DE" b="1" dirty="0"/>
              <a:t>Input </a:t>
            </a:r>
            <a:r>
              <a:rPr lang="de-DE" b="1" dirty="0" err="1"/>
              <a:t>impedance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77" y="980728"/>
            <a:ext cx="4686264" cy="20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65709" y="307915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Z</a:t>
            </a:r>
            <a:r>
              <a:rPr lang="de-DE" sz="2400" baseline="-25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ein</a:t>
            </a:r>
            <a:r>
              <a:rPr lang="de-DE" sz="24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= R</a:t>
            </a:r>
            <a:r>
              <a:rPr lang="de-DE" sz="2400" baseline="-25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</a:t>
            </a:r>
            <a:r>
              <a:rPr lang="de-DE" sz="24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(</a:t>
            </a:r>
            <a:r>
              <a:rPr lang="de-DE" sz="24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 + 1)          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(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neglecting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R</a:t>
            </a:r>
            <a:r>
              <a:rPr lang="de-DE" baseline="-25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L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R</a:t>
            </a:r>
            <a:r>
              <a:rPr lang="de-DE" baseline="-25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CE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)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7564" y="3573016"/>
            <a:ext cx="69927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r>
              <a:rPr lang="de-DE" dirty="0" smtClean="0">
                <a:latin typeface="Helvetica" pitchFamily="34" charset="0"/>
                <a:cs typeface="Helvetica" pitchFamily="34" charset="0"/>
              </a:rPr>
              <a:t>Input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impedance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given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</a:t>
            </a:r>
            <a:r>
              <a:rPr lang="de-DE" baseline="-25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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large.   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Why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?</a:t>
            </a:r>
          </a:p>
          <a:p>
            <a:endParaRPr lang="de-DE" dirty="0">
              <a:latin typeface="Helvetica" pitchFamily="34" charset="0"/>
              <a:cs typeface="Helvetica" pitchFamily="34" charset="0"/>
              <a:sym typeface="Symbol"/>
            </a:endParaRPr>
          </a:p>
          <a:p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If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R</a:t>
            </a:r>
            <a:r>
              <a:rPr lang="de-DE" baseline="-25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L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large, </a:t>
            </a:r>
            <a:r>
              <a:rPr lang="de-DE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R</a:t>
            </a:r>
            <a:r>
              <a:rPr lang="de-DE" baseline="-25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E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sets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I</a:t>
            </a:r>
            <a:r>
              <a:rPr lang="de-DE" baseline="-25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and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thus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I</a:t>
            </a:r>
            <a:r>
              <a:rPr lang="de-DE" baseline="-25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B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.       </a:t>
            </a:r>
            <a:r>
              <a:rPr lang="de-DE" sz="2000" dirty="0" err="1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dU</a:t>
            </a:r>
            <a:r>
              <a:rPr lang="de-DE" sz="2000" baseline="-25000" dirty="0" err="1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aus</a:t>
            </a:r>
            <a:r>
              <a:rPr lang="de-DE" sz="2000" dirty="0" smtClean="0">
                <a:latin typeface="Helvetica" pitchFamily="34" charset="0"/>
                <a:cs typeface="Helvetica" pitchFamily="34" charset="0"/>
                <a:sym typeface="Symbol"/>
              </a:rPr>
              <a:t> = </a:t>
            </a:r>
            <a:r>
              <a:rPr lang="de-DE" sz="2000" dirty="0" err="1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dU</a:t>
            </a:r>
            <a:r>
              <a:rPr lang="de-DE" sz="2000" baseline="-25000" dirty="0" err="1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ein</a:t>
            </a:r>
            <a:endParaRPr lang="de-DE" sz="2000" dirty="0" smtClean="0">
              <a:latin typeface="FrankRuehl" panose="020E0503060101010101" pitchFamily="34" charset="-79"/>
              <a:cs typeface="FrankRuehl" panose="020E0503060101010101" pitchFamily="34" charset="-79"/>
              <a:sym typeface="Symbol"/>
            </a:endParaRPr>
          </a:p>
          <a:p>
            <a:endParaRPr lang="de-DE" sz="2000" dirty="0" smtClean="0">
              <a:latin typeface="FrankRuehl" panose="020E0503060101010101" pitchFamily="34" charset="-79"/>
              <a:cs typeface="FrankRuehl" panose="020E0503060101010101" pitchFamily="34" charset="-79"/>
              <a:sym typeface="Symbol"/>
            </a:endParaRPr>
          </a:p>
          <a:p>
            <a:r>
              <a:rPr lang="de-DE" sz="2000" dirty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 </a:t>
            </a:r>
            <a:r>
              <a:rPr lang="de-DE" sz="2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      </a:t>
            </a:r>
          </a:p>
          <a:p>
            <a:endParaRPr lang="de-DE" sz="2000" dirty="0">
              <a:latin typeface="FrankRuehl" panose="020E0503060101010101" pitchFamily="34" charset="-79"/>
              <a:cs typeface="FrankRuehl" panose="020E0503060101010101" pitchFamily="34" charset="-79"/>
              <a:sym typeface="Symbol"/>
            </a:endParaRPr>
          </a:p>
          <a:p>
            <a:r>
              <a:rPr lang="de-DE" sz="2000" dirty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	</a:t>
            </a:r>
            <a:r>
              <a:rPr lang="de-DE" sz="2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R</a:t>
            </a:r>
            <a:r>
              <a:rPr lang="de-DE" sz="2000" baseline="-25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E</a:t>
            </a:r>
            <a:r>
              <a:rPr lang="de-DE" sz="2000" dirty="0" smtClean="0">
                <a:latin typeface="FrankRuehl" panose="020E0503060101010101" pitchFamily="34" charset="-79"/>
                <a:cs typeface="FrankRuehl" panose="020E0503060101010101" pitchFamily="34" charset="-79"/>
                <a:sym typeface="Symbol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  <a:sym typeface="Symbol"/>
              </a:rPr>
              <a:t>effectively</a:t>
            </a:r>
            <a:r>
              <a:rPr lang="de-DE" dirty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  <a:sym typeface="Symbol"/>
              </a:rPr>
              <a:t>sets</a:t>
            </a:r>
            <a:r>
              <a:rPr lang="de-DE" dirty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  <a:sym typeface="Symbol"/>
              </a:rPr>
              <a:t>input</a:t>
            </a:r>
            <a:r>
              <a:rPr lang="de-DE" dirty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  <a:sym typeface="Symbol"/>
              </a:rPr>
              <a:t>impedance</a:t>
            </a:r>
            <a:endParaRPr lang="de-DE" dirty="0">
              <a:latin typeface="Helvetica" pitchFamily="34" charset="0"/>
              <a:cs typeface="Helvetica" pitchFamily="34" charset="0"/>
              <a:sym typeface="Symbol"/>
            </a:endParaRPr>
          </a:p>
          <a:p>
            <a:endParaRPr lang="de-DE" dirty="0" smtClean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5445224"/>
            <a:ext cx="785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Frequency</a:t>
            </a:r>
            <a:r>
              <a:rPr lang="de-DE" b="1" dirty="0" smtClean="0"/>
              <a:t> </a:t>
            </a:r>
            <a:r>
              <a:rPr lang="de-DE" b="1" dirty="0" err="1" smtClean="0"/>
              <a:t>dependence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amplifiers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06" y="805314"/>
            <a:ext cx="3863806" cy="249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06651"/>
            <a:ext cx="3775144" cy="24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/>
              <a:t>Appendix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Cross </a:t>
            </a:r>
            <a:r>
              <a:rPr lang="de-DE" b="1" dirty="0" err="1" smtClean="0"/>
              <a:t>sections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realistic</a:t>
            </a:r>
            <a:r>
              <a:rPr lang="de-DE" b="1" dirty="0" smtClean="0"/>
              <a:t> </a:t>
            </a:r>
            <a:r>
              <a:rPr lang="de-DE" b="1" dirty="0" err="1" smtClean="0"/>
              <a:t>transistor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6299"/>
            <a:ext cx="3528392" cy="250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ross-section of bipolar HBT device in a B-E-B-C configuration after end-of-line process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6299"/>
            <a:ext cx="4286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40152" y="56612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Source: IMEC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19672" y="60305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Source: Raytheon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0617"/>
            <a:ext cx="2016224" cy="17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b="1" dirty="0" smtClean="0"/>
              <a:t>Output </a:t>
            </a:r>
            <a:r>
              <a:rPr lang="de-DE" b="1" dirty="0" err="1"/>
              <a:t>impedance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Output </a:t>
                </a:r>
                <a:r>
                  <a:rPr lang="de-DE" dirty="0" err="1" smtClean="0"/>
                  <a:t>impedance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determined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current</a:t>
                </a:r>
                <a:r>
                  <a:rPr lang="de-DE" dirty="0" smtClean="0"/>
                  <a:t> </a:t>
                </a:r>
                <a:r>
                  <a:rPr lang="de-DE" dirty="0" smtClean="0">
                    <a:latin typeface="FrankRuehl" panose="020E0503060101010101" pitchFamily="34" charset="-79"/>
                    <a:cs typeface="FrankRuehl" panose="020E0503060101010101" pitchFamily="34" charset="-79"/>
                  </a:rPr>
                  <a:t>U</a:t>
                </a:r>
                <a:r>
                  <a:rPr lang="de-DE" baseline="-25000" dirty="0" smtClean="0">
                    <a:latin typeface="FrankRuehl" panose="020E0503060101010101" pitchFamily="34" charset="-79"/>
                    <a:cs typeface="FrankRuehl" panose="020E0503060101010101" pitchFamily="34" charset="-79"/>
                  </a:rPr>
                  <a:t>EIN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considering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circuit</a:t>
                </a:r>
                <a:r>
                  <a:rPr lang="de-DE" dirty="0" smtClean="0"/>
                  <a:t> a </a:t>
                </a:r>
              </a:p>
              <a:p>
                <a:pPr marL="0" indent="0">
                  <a:buNone/>
                </a:pPr>
                <a:r>
                  <a:rPr lang="de-DE" dirty="0" err="1" smtClean="0"/>
                  <a:t>Thevenin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equivalent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voltage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source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smtClean="0">
                    <a:latin typeface="FrankRuehl" panose="020E0503060101010101" pitchFamily="34" charset="-79"/>
                    <a:cs typeface="FrankRuehl" panose="020E0503060101010101" pitchFamily="34" charset="-79"/>
                  </a:rPr>
                  <a:t>R</a:t>
                </a:r>
                <a:r>
                  <a:rPr lang="de-DE" baseline="-25000" dirty="0" smtClean="0">
                    <a:latin typeface="FrankRuehl" panose="020E0503060101010101" pitchFamily="34" charset="-79"/>
                    <a:cs typeface="FrankRuehl" panose="020E0503060101010101" pitchFamily="34" charset="-79"/>
                  </a:rPr>
                  <a:t>IN</a:t>
                </a:r>
                <a:r>
                  <a:rPr lang="de-DE" dirty="0" smtClean="0">
                    <a:latin typeface="FrankRuehl" panose="020E0503060101010101" pitchFamily="34" charset="-79"/>
                    <a:cs typeface="FrankRuehl" panose="020E0503060101010101" pitchFamily="34" charset="-79"/>
                  </a:rPr>
                  <a:t> </a:t>
                </a:r>
                <a:r>
                  <a:rPr lang="de-DE" dirty="0" err="1" smtClean="0">
                    <a:latin typeface="FrankRuehl" panose="020E0503060101010101" pitchFamily="34" charset="-79"/>
                    <a:cs typeface="FrankRuehl" panose="020E0503060101010101" pitchFamily="34" charset="-79"/>
                  </a:rPr>
                  <a:t>as</a:t>
                </a:r>
                <a:r>
                  <a:rPr lang="de-DE" dirty="0" smtClean="0">
                    <a:latin typeface="FrankRuehl" panose="020E0503060101010101" pitchFamily="34" charset="-79"/>
                    <a:cs typeface="FrankRuehl" panose="020E0503060101010101" pitchFamily="34" charset="-79"/>
                  </a:rPr>
                  <a:t> </a:t>
                </a:r>
                <a:r>
                  <a:rPr lang="de-DE" dirty="0" err="1" smtClean="0"/>
                  <a:t>output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impedance</a:t>
                </a: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sz="2800" dirty="0" smtClean="0">
                    <a:latin typeface="FrankRuehl" panose="020E0503060101010101" pitchFamily="34" charset="-79"/>
                    <a:cs typeface="FrankRuehl" panose="020E0503060101010101" pitchFamily="34" charset="-79"/>
                  </a:rPr>
                  <a:t>   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800" b="0" i="1" smtClean="0">
                            <a:latin typeface="Cambria Math"/>
                          </a:rPr>
                          <m:t>𝑈</m:t>
                        </m:r>
                        <m:r>
                          <a:rPr lang="de-DE" sz="2800" b="0" i="1" smtClean="0">
                            <a:latin typeface="Cambria Math"/>
                          </a:rPr>
                          <m:t> </m:t>
                        </m:r>
                        <m:r>
                          <a:rPr lang="de-DE" sz="2800" b="0" i="1" baseline="-25000" smtClean="0">
                            <a:latin typeface="Cambria Math"/>
                          </a:rPr>
                          <m:t>𝑛𝑜</m:t>
                        </m:r>
                        <m:r>
                          <a:rPr lang="de-DE" sz="2800" b="0" i="1" baseline="-25000" smtClean="0">
                            <a:latin typeface="Cambria Math"/>
                          </a:rPr>
                          <m:t> </m:t>
                        </m:r>
                        <m:r>
                          <a:rPr lang="de-DE" sz="2800" b="0" i="1" baseline="-25000" smtClean="0">
                            <a:latin typeface="Cambria Math"/>
                          </a:rPr>
                          <m:t>𝑙𝑜𝑎𝑑</m:t>
                        </m:r>
                      </m:num>
                      <m:den>
                        <m:r>
                          <a:rPr lang="de-DE" sz="2800" b="0" i="1" smtClean="0">
                            <a:latin typeface="Cambria Math"/>
                          </a:rPr>
                          <m:t>𝐼</m:t>
                        </m:r>
                        <m:r>
                          <a:rPr lang="de-DE" sz="2800" b="0" i="1" smtClean="0">
                            <a:latin typeface="Cambria Math"/>
                          </a:rPr>
                          <m:t> </m:t>
                        </m:r>
                        <m:r>
                          <a:rPr lang="de-DE" sz="2800" b="0" i="1" baseline="-25000" smtClean="0">
                            <a:latin typeface="Cambria Math"/>
                          </a:rPr>
                          <m:t>𝑠h𝑜𝑟𝑡</m:t>
                        </m:r>
                      </m:den>
                    </m:f>
                  </m:oMath>
                </a14:m>
                <a:endParaRPr lang="de-DE" sz="2800" dirty="0">
                  <a:latin typeface="FrankRuehl" panose="020E0503060101010101" pitchFamily="34" charset="-79"/>
                  <a:cs typeface="FrankRuehl" panose="020E0503060101010101" pitchFamily="34" charset="-79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" y="4365104"/>
            <a:ext cx="785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65" y="4077072"/>
            <a:ext cx="5079953" cy="11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err="1" smtClean="0"/>
              <a:t>Moore‘s</a:t>
            </a:r>
            <a:r>
              <a:rPr lang="de-DE" b="1" dirty="0" smtClean="0"/>
              <a:t> </a:t>
            </a:r>
            <a:r>
              <a:rPr lang="de-DE" b="1" dirty="0" err="1" smtClean="0"/>
              <a:t>law</a:t>
            </a:r>
            <a:endParaRPr lang="de-DE" b="1" dirty="0"/>
          </a:p>
        </p:txBody>
      </p:sp>
      <p:pic>
        <p:nvPicPr>
          <p:cNvPr id="3074" name="Picture 2" descr="http://bonnerfamilyoffice.com/wp-content/uploads/2014/07/20140721-D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976664" cy="41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63688" y="5435966"/>
            <a:ext cx="6381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Where</a:t>
            </a:r>
            <a:r>
              <a:rPr lang="de-DE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else</a:t>
            </a:r>
            <a:r>
              <a:rPr lang="de-DE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technological</a:t>
            </a:r>
            <a:r>
              <a:rPr lang="de-DE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progress</a:t>
            </a:r>
            <a:r>
              <a:rPr lang="de-DE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so fast?</a:t>
            </a:r>
          </a:p>
          <a:p>
            <a:r>
              <a:rPr lang="de-DE" sz="24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Who/</a:t>
            </a:r>
            <a:r>
              <a:rPr lang="de-DE" sz="2400" dirty="0" err="1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what</a:t>
            </a:r>
            <a:r>
              <a:rPr lang="de-DE" sz="24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is</a:t>
            </a:r>
            <a:r>
              <a:rPr lang="de-DE" sz="24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driving</a:t>
            </a:r>
            <a:r>
              <a:rPr lang="de-DE" sz="24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transistor</a:t>
            </a:r>
            <a:r>
              <a:rPr lang="de-DE" sz="24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technology</a:t>
            </a:r>
            <a:r>
              <a:rPr lang="de-DE" sz="24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45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41064" y="6247670"/>
            <a:ext cx="2895600" cy="365125"/>
          </a:xfrm>
        </p:spPr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I-V </a:t>
            </a:r>
            <a:r>
              <a:rPr lang="de-DE" b="1" dirty="0" err="1" smtClean="0"/>
              <a:t>curves</a:t>
            </a:r>
            <a:r>
              <a:rPr lang="de-DE" b="1" dirty="0" smtClean="0"/>
              <a:t> </a:t>
            </a:r>
            <a:endParaRPr lang="de-DE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04" y="631383"/>
            <a:ext cx="792807" cy="112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006737"/>
            <a:ext cx="769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3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terminals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need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distinguish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v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BE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B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v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BE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,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v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72" y="1546820"/>
            <a:ext cx="4574784" cy="346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04449" y="508518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Knowledge of I-V curves is all what’s needed for circuit design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Watch power limit U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CE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&lt; P 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5716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I</a:t>
            </a:r>
            <a:r>
              <a:rPr lang="de-DE" b="1" baseline="-25000" dirty="0" smtClean="0"/>
              <a:t>C</a:t>
            </a:r>
            <a:r>
              <a:rPr lang="de-DE" b="1" dirty="0" smtClean="0"/>
              <a:t> </a:t>
            </a:r>
            <a:r>
              <a:rPr lang="de-DE" b="1" dirty="0" err="1"/>
              <a:t>v</a:t>
            </a:r>
            <a:r>
              <a:rPr lang="de-DE" b="1" dirty="0" err="1" smtClean="0"/>
              <a:t>s</a:t>
            </a:r>
            <a:r>
              <a:rPr lang="de-DE" b="1" dirty="0" smtClean="0"/>
              <a:t> U</a:t>
            </a:r>
            <a:r>
              <a:rPr lang="de-DE" b="1" baseline="-25000" dirty="0" smtClean="0"/>
              <a:t>CE</a:t>
            </a:r>
            <a:endParaRPr lang="de-DE" b="1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26" y="764704"/>
            <a:ext cx="4053066" cy="3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4384950"/>
            <a:ext cx="80648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BE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drives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collector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Diode-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like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behaviour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large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Transistor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active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device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with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amplification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de-DE" dirty="0" smtClean="0">
                <a:latin typeface="Helvetica" pitchFamily="34" charset="0"/>
                <a:cs typeface="Helvetica" pitchFamily="34" charset="0"/>
              </a:rPr>
            </a:b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Helvetica" pitchFamily="34" charset="0"/>
                <a:cs typeface="Helvetica" pitchFamily="34" charset="0"/>
              </a:rPr>
              <a:t> </a:t>
            </a: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5" y="5589612"/>
            <a:ext cx="2386679" cy="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2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I</a:t>
            </a:r>
            <a:r>
              <a:rPr lang="de-DE" b="1" baseline="-25000" dirty="0" smtClean="0"/>
              <a:t>C</a:t>
            </a:r>
            <a:r>
              <a:rPr lang="de-DE" b="1" dirty="0" smtClean="0"/>
              <a:t> </a:t>
            </a:r>
            <a:r>
              <a:rPr lang="de-DE" b="1" dirty="0" err="1"/>
              <a:t>v</a:t>
            </a:r>
            <a:r>
              <a:rPr lang="de-DE" b="1" dirty="0" err="1" smtClean="0"/>
              <a:t>s</a:t>
            </a:r>
            <a:r>
              <a:rPr lang="de-DE" b="1" dirty="0" smtClean="0"/>
              <a:t> I</a:t>
            </a:r>
            <a:r>
              <a:rPr lang="de-DE" b="1" baseline="-25000" dirty="0" smtClean="0"/>
              <a:t>B</a:t>
            </a:r>
            <a:endParaRPr lang="de-DE" b="1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4653136"/>
            <a:ext cx="80648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In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good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approximation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 </a:t>
            </a:r>
          </a:p>
          <a:p>
            <a:pPr>
              <a:spcAft>
                <a:spcPts val="600"/>
              </a:spcAft>
            </a:pPr>
            <a:endParaRPr lang="de-DE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i="1" dirty="0" smtClean="0">
                <a:latin typeface="Helvetica" pitchFamily="34" charset="0"/>
                <a:cs typeface="Helvetica" pitchFamily="34" charset="0"/>
                <a:sym typeface="Symbol"/>
              </a:rPr>
              <a:t> </a:t>
            </a:r>
            <a:r>
              <a:rPr lang="de-DE" dirty="0" smtClean="0">
                <a:latin typeface="Arial"/>
                <a:cs typeface="Arial"/>
                <a:sym typeface="Symbol"/>
              </a:rPr>
              <a:t>≈ 100	</a:t>
            </a:r>
            <a:r>
              <a:rPr lang="de-DE" sz="1600" dirty="0" smtClean="0">
                <a:latin typeface="Arial"/>
                <a:cs typeface="Arial"/>
                <a:sym typeface="Symbol"/>
              </a:rPr>
              <a:t> (Much larger </a:t>
            </a:r>
            <a:r>
              <a:rPr lang="de-DE" sz="1600" i="1" dirty="0" smtClean="0">
                <a:latin typeface="Helvetica" pitchFamily="34" charset="0"/>
                <a:cs typeface="Helvetica" pitchFamily="34" charset="0"/>
                <a:sym typeface="Symbol"/>
              </a:rPr>
              <a:t>  </a:t>
            </a:r>
            <a:r>
              <a:rPr lang="de-DE" sz="1600" dirty="0" err="1" smtClean="0">
                <a:latin typeface="Arial"/>
                <a:cs typeface="Arial"/>
                <a:sym typeface="Symbol"/>
              </a:rPr>
              <a:t>can</a:t>
            </a:r>
            <a:r>
              <a:rPr lang="de-DE" sz="1600" dirty="0" smtClean="0">
                <a:latin typeface="Arial"/>
                <a:cs typeface="Arial"/>
                <a:sym typeface="Symbol"/>
              </a:rPr>
              <a:t> </a:t>
            </a:r>
            <a:r>
              <a:rPr lang="de-DE" sz="1600" dirty="0" err="1" smtClean="0">
                <a:latin typeface="Arial"/>
                <a:cs typeface="Arial"/>
                <a:sym typeface="Symbol"/>
              </a:rPr>
              <a:t>be</a:t>
            </a:r>
            <a:r>
              <a:rPr lang="de-DE" sz="1600" dirty="0" smtClean="0">
                <a:latin typeface="Arial"/>
                <a:cs typeface="Arial"/>
                <a:sym typeface="Symbol"/>
              </a:rPr>
              <a:t> </a:t>
            </a:r>
            <a:r>
              <a:rPr lang="de-DE" sz="1600" dirty="0" err="1" smtClean="0">
                <a:latin typeface="Arial"/>
                <a:cs typeface="Arial"/>
                <a:sym typeface="Symbol"/>
              </a:rPr>
              <a:t>realized</a:t>
            </a:r>
            <a:r>
              <a:rPr lang="de-DE" sz="1600" dirty="0" smtClean="0">
                <a:latin typeface="Arial"/>
                <a:cs typeface="Arial"/>
                <a:sym typeface="Symbol"/>
              </a:rPr>
              <a:t> in modern </a:t>
            </a:r>
            <a:r>
              <a:rPr lang="de-DE" sz="1600" dirty="0" err="1" smtClean="0">
                <a:latin typeface="Arial"/>
                <a:cs typeface="Arial"/>
                <a:sym typeface="Symbol"/>
              </a:rPr>
              <a:t>technologies</a:t>
            </a:r>
            <a:r>
              <a:rPr lang="de-DE" sz="1600" dirty="0" smtClean="0">
                <a:latin typeface="Arial"/>
                <a:cs typeface="Arial"/>
                <a:sym typeface="Symbol"/>
              </a:rPr>
              <a:t>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A bipolar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transistor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is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often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considered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as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a </a:t>
            </a:r>
            <a:r>
              <a:rPr lang="de-DE" u="sng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-driven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u="sng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source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.</a:t>
            </a:r>
            <a:br>
              <a:rPr lang="de-DE" dirty="0" smtClean="0">
                <a:latin typeface="Helvetica" pitchFamily="34" charset="0"/>
                <a:cs typeface="Helvetica" pitchFamily="34" charset="0"/>
              </a:rPr>
            </a:b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4506268" cy="36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65687"/>
            <a:ext cx="1473895" cy="38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December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Electronics for physicists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Marc Weber - KIT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670" y="116632"/>
            <a:ext cx="8229600" cy="652388"/>
          </a:xfrm>
        </p:spPr>
        <p:txBody>
          <a:bodyPr/>
          <a:lstStyle/>
          <a:p>
            <a:r>
              <a:rPr lang="de-DE" b="1" dirty="0" smtClean="0"/>
              <a:t>Review </a:t>
            </a:r>
            <a:r>
              <a:rPr lang="de-DE" b="1" dirty="0" err="1" smtClean="0"/>
              <a:t>of</a:t>
            </a:r>
            <a:r>
              <a:rPr lang="de-DE" b="1" dirty="0" smtClean="0"/>
              <a:t> I</a:t>
            </a:r>
            <a:r>
              <a:rPr lang="de-DE" b="1" baseline="-25000" dirty="0" smtClean="0"/>
              <a:t>C</a:t>
            </a:r>
            <a:r>
              <a:rPr lang="de-DE" b="1" dirty="0" smtClean="0"/>
              <a:t> </a:t>
            </a:r>
            <a:r>
              <a:rPr lang="de-DE" b="1" dirty="0" err="1"/>
              <a:t>v</a:t>
            </a:r>
            <a:r>
              <a:rPr lang="de-DE" b="1" dirty="0" err="1" smtClean="0"/>
              <a:t>s</a:t>
            </a:r>
            <a:r>
              <a:rPr lang="de-DE" b="1" dirty="0" smtClean="0"/>
              <a:t> U</a:t>
            </a:r>
            <a:r>
              <a:rPr lang="de-DE" b="1" baseline="-25000" dirty="0" smtClean="0"/>
              <a:t>CE</a:t>
            </a:r>
            <a:endParaRPr lang="de-DE" b="1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4278311"/>
            <a:ext cx="806489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</a:rPr>
              <a:t>Need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exceed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minimum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collector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-emitter-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to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flow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>
              <a:latin typeface="Helvetica" pitchFamily="34" charset="0"/>
              <a:cs typeface="Helvetica" pitchFamily="34" charset="0"/>
              <a:sym typeface="Symbo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In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active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region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C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does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not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vary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much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  <a:sym typeface="Symbol"/>
              </a:rPr>
              <a:t>with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CE</a:t>
            </a:r>
            <a:r>
              <a:rPr lang="de-DE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sz="1600" dirty="0" smtClean="0">
                <a:latin typeface="Helvetica" pitchFamily="34" charset="0"/>
                <a:cs typeface="Helvetica" pitchFamily="34" charset="0"/>
                <a:sym typeface="Symbol"/>
              </a:rPr>
              <a:t>(differential </a:t>
            </a:r>
            <a:r>
              <a:rPr lang="de-DE" sz="1600" dirty="0" err="1" smtClean="0">
                <a:latin typeface="Helvetica" pitchFamily="34" charset="0"/>
                <a:cs typeface="Helvetica" pitchFamily="34" charset="0"/>
                <a:sym typeface="Symbol"/>
              </a:rPr>
              <a:t>resistance</a:t>
            </a:r>
            <a:r>
              <a:rPr lang="de-DE" sz="1600" dirty="0" smtClean="0">
                <a:latin typeface="Helvetica" pitchFamily="34" charset="0"/>
                <a:cs typeface="Helvetica" pitchFamily="34" charset="0"/>
                <a:sym typeface="Symbol"/>
              </a:rPr>
              <a:t> R</a:t>
            </a:r>
            <a:r>
              <a:rPr lang="de-DE" sz="1600" baseline="-25000" dirty="0" smtClean="0">
                <a:latin typeface="Helvetica" pitchFamily="34" charset="0"/>
                <a:cs typeface="Helvetica" pitchFamily="34" charset="0"/>
                <a:sym typeface="Symbol"/>
              </a:rPr>
              <a:t>CE</a:t>
            </a:r>
            <a:r>
              <a:rPr lang="de-DE" sz="1600" dirty="0" smtClean="0">
                <a:latin typeface="Helvetica" pitchFamily="34" charset="0"/>
                <a:cs typeface="Helvetica" pitchFamily="34" charset="0"/>
                <a:sym typeface="Symbol"/>
              </a:rPr>
              <a:t> </a:t>
            </a:r>
            <a:r>
              <a:rPr lang="de-DE" sz="1600" dirty="0" err="1" smtClean="0">
                <a:latin typeface="Helvetica" pitchFamily="34" charset="0"/>
                <a:cs typeface="Helvetica" pitchFamily="34" charset="0"/>
                <a:sym typeface="Symbol"/>
              </a:rPr>
              <a:t>is</a:t>
            </a:r>
            <a:r>
              <a:rPr lang="de-DE" sz="1600" dirty="0" smtClean="0">
                <a:latin typeface="Helvetica" pitchFamily="34" charset="0"/>
                <a:cs typeface="Helvetica" pitchFamily="34" charset="0"/>
                <a:sym typeface="Symbol"/>
              </a:rPr>
              <a:t> large)</a:t>
            </a:r>
            <a:endParaRPr lang="de-DE" sz="1600" dirty="0" smtClean="0">
              <a:latin typeface="Arial"/>
              <a:cs typeface="Arial"/>
              <a:sym typeface="Symbo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</a:t>
            </a:r>
            <a:r>
              <a:rPr lang="de-DE" baseline="-25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&gt;&gt; I</a:t>
            </a:r>
            <a:r>
              <a:rPr lang="de-DE" baseline="-25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</a:t>
            </a:r>
          </a:p>
          <a:p>
            <a:pPr>
              <a:spcAft>
                <a:spcPts val="600"/>
              </a:spcAft>
            </a:pPr>
            <a:r>
              <a:rPr lang="de-DE" u="sng" dirty="0" err="1" smtClean="0">
                <a:latin typeface="Helvetica" pitchFamily="34" charset="0"/>
                <a:cs typeface="Helvetica" pitchFamily="34" charset="0"/>
              </a:rPr>
              <a:t>Homework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: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r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elabel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plot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replacing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I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B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by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U</a:t>
            </a:r>
            <a:r>
              <a:rPr lang="de-DE" baseline="-25000" dirty="0" smtClean="0">
                <a:latin typeface="Helvetica" pitchFamily="34" charset="0"/>
                <a:cs typeface="Helvetica" pitchFamily="34" charset="0"/>
              </a:rPr>
              <a:t>BE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de-DE" dirty="0" err="1" smtClean="0">
                <a:latin typeface="Helvetica" pitchFamily="34" charset="0"/>
                <a:cs typeface="Helvetica" pitchFamily="34" charset="0"/>
              </a:rPr>
              <a:t>value</a:t>
            </a:r>
            <a:r>
              <a:rPr lang="de-DE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de-DE" dirty="0" smtClean="0">
                <a:latin typeface="Helvetica" pitchFamily="34" charset="0"/>
                <a:cs typeface="Helvetica" pitchFamily="34" charset="0"/>
              </a:rPr>
            </a:br>
            <a:endParaRPr lang="de-DE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71" y="712610"/>
            <a:ext cx="4795069" cy="356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Helvetica" pitchFamily="34" charset="0"/>
            <a:cs typeface="Helvetic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Bildschirmpräsentation (4:3)</PresentationFormat>
  <Paragraphs>329</Paragraphs>
  <Slides>40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Larissa</vt:lpstr>
      <vt:lpstr> Electronics for physicists</vt:lpstr>
      <vt:lpstr>Transistor</vt:lpstr>
      <vt:lpstr>Bipolar transistor basics</vt:lpstr>
      <vt:lpstr>Cross sections of realistic transistor</vt:lpstr>
      <vt:lpstr>Moore‘s law</vt:lpstr>
      <vt:lpstr>I-V curves </vt:lpstr>
      <vt:lpstr>IC vs UCE</vt:lpstr>
      <vt:lpstr>IC vs IB</vt:lpstr>
      <vt:lpstr>Review of IC vs UCE</vt:lpstr>
      <vt:lpstr>Transistors in circuits</vt:lpstr>
      <vt:lpstr>Current amplifier (voltage buffer)</vt:lpstr>
      <vt:lpstr>1T - circuits</vt:lpstr>
      <vt:lpstr>Transistor equations</vt:lpstr>
      <vt:lpstr>Early voltage</vt:lpstr>
      <vt:lpstr>I-V curve overview</vt:lpstr>
      <vt:lpstr>Common emitter amplifier</vt:lpstr>
      <vt:lpstr>Moore‘s law</vt:lpstr>
      <vt:lpstr>Field-effect transistor topologies</vt:lpstr>
      <vt:lpstr>PowerPoint-Präsentation</vt:lpstr>
      <vt:lpstr>PowerPoint-Präsentation</vt:lpstr>
      <vt:lpstr>PowerPoint-Präsentation</vt:lpstr>
      <vt:lpstr>Small signal circuit analysis</vt:lpstr>
      <vt:lpstr>Small signal analysis</vt:lpstr>
      <vt:lpstr>Example</vt:lpstr>
      <vt:lpstr>Emitter follower</vt:lpstr>
      <vt:lpstr>Emitter follower</vt:lpstr>
      <vt:lpstr>Emitter follower input impedance</vt:lpstr>
      <vt:lpstr>Emitter follower output impedance</vt:lpstr>
      <vt:lpstr>Common base amplifier</vt:lpstr>
      <vt:lpstr>Operating point</vt:lpstr>
      <vt:lpstr>Common emitter amplifier with current feedback</vt:lpstr>
      <vt:lpstr>Common emitter amplifier with current feedback</vt:lpstr>
      <vt:lpstr>Overview of BJT circuits</vt:lpstr>
      <vt:lpstr>Current source</vt:lpstr>
      <vt:lpstr>Miller effect I</vt:lpstr>
      <vt:lpstr>Miller effect II</vt:lpstr>
      <vt:lpstr>Input impedance</vt:lpstr>
      <vt:lpstr>Frequency dependence of amplifiers</vt:lpstr>
      <vt:lpstr>Appendix</vt:lpstr>
      <vt:lpstr>Output impedance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Sekretariat</dc:creator>
  <cp:lastModifiedBy>Weber, Marc (IPE)</cp:lastModifiedBy>
  <cp:revision>436</cp:revision>
  <cp:lastPrinted>2013-12-09T11:25:31Z</cp:lastPrinted>
  <dcterms:created xsi:type="dcterms:W3CDTF">2013-01-16T09:29:05Z</dcterms:created>
  <dcterms:modified xsi:type="dcterms:W3CDTF">2018-12-21T07:09:12Z</dcterms:modified>
</cp:coreProperties>
</file>